
<file path=[Content_Types].xml><?xml version="1.0" encoding="utf-8"?>
<Types xmlns="http://schemas.openxmlformats.org/package/2006/content-types">
  <Default Extension="mov" ContentType="video/quicktime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3.xml" ContentType="application/vnd.openxmlformats-officedocument.drawingml.chart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?>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73" r:id="rId4"/>
    <p:sldId id="264" r:id="rId5"/>
    <p:sldId id="265" r:id="rId6"/>
    <p:sldId id="266" r:id="rId7"/>
    <p:sldId id="267" r:id="rId8"/>
    <p:sldId id="268" r:id="rId9"/>
    <p:sldId id="274" r:id="rId10"/>
    <p:sldId id="259" r:id="rId11"/>
    <p:sldId id="269" r:id="rId12"/>
    <p:sldId id="261" r:id="rId13"/>
    <p:sldId id="270" r:id="rId14"/>
    <p:sldId id="271" r:id="rId15"/>
    <p:sldId id="260" r:id="rId16"/>
    <p:sldId id="262" r:id="rId17"/>
    <p:sldId id="272" r:id="rId18"/>
  </p:sldIdLst>
  <p:sldSz cx="9144000" cy="5143500" type="screen16x9"/>
  <p:notesSz cx="5143500" cy="9144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7"/>
    <p:restoredTop sz="94610"/>
  </p:normalViewPr>
  <p:slideViewPr>
    <p:cSldViewPr snapToGrid="0" snapToObjects="1">
      <p:cViewPr varScale="1">
        <p:scale>
          <a:sx n="151" d="100"/>
          <a:sy n="151" d="100"/>
        </p:scale>
        <p:origin x="760" y="4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?>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rts/_rels/chart1.xml.rels><?xml version="1.0" encoding="UTF-8"?>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?>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?>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1"/>
  <c:style val="2"/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Pearson r</c:v>
                </c:pt>
              </c:strCache>
            </c:strRef>
          </c:tx>
          <c:spPr>
            <a:solidFill>
              <a:srgbClr val="1DB954"/>
            </a:solidFill>
            <a:effectLst/>
          </c:spPr>
          <c:invertIfNegative val="0"/>
          <c:dLbls>
            <c:numFmt formatCode="0.0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 b="0" i="0" u="none" strike="noStrike">
                    <a:solidFill>
                      <a:srgbClr val="FFFFFF"/>
                    </a:solidFill>
                    <a:latin typeface="Arial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Sheet1!$A$2:$A$9</c:f>
              <c:strCache>
                <c:ptCount val="8"/>
                <c:pt idx="0">
                  <c:v>year</c:v>
                </c:pt>
                <c:pt idx="1">
                  <c:v>loudness</c:v>
                </c:pt>
                <c:pt idx="2">
                  <c:v>energy</c:v>
                </c:pt>
                <c:pt idx="3">
                  <c:v>danceability</c:v>
                </c:pt>
                <c:pt idx="4">
                  <c:v>valence</c:v>
                </c:pt>
                <c:pt idx="5">
                  <c:v>speechiness</c:v>
                </c:pt>
                <c:pt idx="6">
                  <c:v>instrumentalness</c:v>
                </c:pt>
                <c:pt idx="7">
                  <c:v>acousticness</c:v>
                </c:pt>
              </c:strCache>
            </c:strRef>
          </c:cat>
          <c:val>
            <c:numRef>
              <c:f>Sheet1!$B$2:$B$9</c:f>
              <c:numCache>
                <c:formatCode>General</c:formatCode>
                <c:ptCount val="8"/>
                <c:pt idx="0">
                  <c:v>0.82</c:v>
                </c:pt>
                <c:pt idx="1">
                  <c:v>0.41</c:v>
                </c:pt>
                <c:pt idx="2">
                  <c:v>0.38</c:v>
                </c:pt>
                <c:pt idx="3">
                  <c:v>0.22</c:v>
                </c:pt>
                <c:pt idx="4">
                  <c:v>0.08</c:v>
                </c:pt>
                <c:pt idx="5">
                  <c:v>0.05</c:v>
                </c:pt>
                <c:pt idx="6">
                  <c:v>-0.22</c:v>
                </c:pt>
                <c:pt idx="7">
                  <c:v>-0.47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05D-3E4D-8ECC-7C8DBF59AB5F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2094734554"/>
        <c:axId val="2094734552"/>
      </c:barChart>
      <c:catAx>
        <c:axId val="209473455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ln w="12700" cap="flat">
            <a:noFill/>
            <a:prstDash val="solid"/>
            <a:round/>
          </a:ln>
        </c:spPr>
        <c:txPr>
          <a:bodyPr/>
          <a:lstStyle/>
          <a:p>
            <a:pPr>
              <a:defRPr sz="1200" b="0" i="0" u="none" strike="noStrike">
                <a:solidFill>
                  <a:srgbClr val="B3B3B3"/>
                </a:solidFill>
                <a:latin typeface="Arial"/>
              </a:defRPr>
            </a:pPr>
            <a:endParaRPr lang="en-US"/>
          </a:p>
        </c:txPr>
        <c:crossAx val="2094734552"/>
        <c:crosses val="autoZero"/>
        <c:auto val="1"/>
        <c:lblAlgn val="ctr"/>
        <c:lblOffset val="100"/>
        <c:noMultiLvlLbl val="1"/>
      </c:catAx>
      <c:valAx>
        <c:axId val="2094734552"/>
        <c:scaling>
          <c:orientation val="minMax"/>
          <c:max val="1"/>
          <c:min val="-0.6"/>
        </c:scaling>
        <c:delete val="0"/>
        <c:axPos val="b"/>
        <c:majorGridlines>
          <c:spPr>
            <a:ln w="6350" cap="flat">
              <a:solidFill>
                <a:srgbClr val="333333"/>
              </a:solidFill>
              <a:prstDash val="solid"/>
              <a:round/>
            </a:ln>
          </c:spPr>
        </c:majorGridlines>
        <c:numFmt formatCode="General" sourceLinked="0"/>
        <c:majorTickMark val="out"/>
        <c:minorTickMark val="none"/>
        <c:tickLblPos val="low"/>
        <c:spPr>
          <a:ln w="12700" cap="flat">
            <a:noFill/>
            <a:prstDash val="solid"/>
            <a:round/>
          </a:ln>
        </c:spPr>
        <c:txPr>
          <a:bodyPr/>
          <a:lstStyle/>
          <a:p>
            <a:pPr>
              <a:defRPr sz="1200" b="0" i="0" u="none" strike="noStrike">
                <a:solidFill>
                  <a:srgbClr val="B3B3B3"/>
                </a:solidFill>
                <a:latin typeface="Arial"/>
              </a:defRPr>
            </a:pPr>
            <a:endParaRPr lang="en-US"/>
          </a:p>
        </c:txPr>
        <c:crossAx val="2094734554"/>
        <c:crosses val="autoZero"/>
        <c:crossBetween val="between"/>
      </c:valAx>
      <c:spPr>
        <a:solidFill>
          <a:srgbClr val="282828"/>
        </a:solidFill>
        <a:ln>
          <a:noFill/>
        </a:ln>
        <a:effectLst/>
      </c:spPr>
    </c:plotArea>
    <c:plotVisOnly val="1"/>
    <c:dispBlanksAs val="span"/>
    <c:showDLblsOverMax val="1"/>
  </c:chart>
  <c:spPr>
    <a:solidFill>
      <a:srgbClr val="282828"/>
    </a:solidFill>
    <a:ln>
      <a:noFill/>
    </a:ln>
    <a:effectLst/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1"/>
  <c:style val="2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Avg Popularity</c:v>
                </c:pt>
              </c:strCache>
            </c:strRef>
          </c:tx>
          <c:spPr>
            <a:solidFill>
              <a:srgbClr val="535353"/>
            </a:solidFill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83A9-2745-AA8B-EF0822A84367}"/>
              </c:ext>
            </c:extLst>
          </c:dPt>
          <c:dPt>
            <c:idx val="1"/>
            <c:invertIfNegative val="0"/>
            <c:bubble3D val="0"/>
            <c:spPr>
              <a:solidFill>
                <a:srgbClr val="1DB954"/>
              </a:solidFill>
              <a:effectLst/>
            </c:spPr>
            <c:extLst>
              <c:ext xmlns:c16="http://schemas.microsoft.com/office/drawing/2014/chart" uri="{C3380CC4-5D6E-409C-BE32-E72D297353CC}">
                <c16:uniqueId val="{00000003-83A9-2745-AA8B-EF0822A84367}"/>
              </c:ext>
            </c:extLst>
          </c:dPt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 b="0" i="0" u="none" strike="noStrike">
                    <a:solidFill>
                      <a:srgbClr val="FFFFFF"/>
                    </a:solidFill>
                    <a:latin typeface="Arial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Sheet1!$A$2:$A$3</c:f>
              <c:strCache>
                <c:ptCount val="2"/>
                <c:pt idx="0">
                  <c:v>Clean (91.3%)</c:v>
                </c:pt>
                <c:pt idx="1">
                  <c:v>Explicit (8.7%)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36</c:v>
                </c:pt>
                <c:pt idx="1">
                  <c:v>54.5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3A9-2745-AA8B-EF0822A84367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2094734554"/>
        <c:axId val="2094734552"/>
      </c:barChart>
      <c:catAx>
        <c:axId val="209473455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ln w="12700" cap="flat">
            <a:noFill/>
            <a:prstDash val="solid"/>
            <a:round/>
          </a:ln>
        </c:spPr>
        <c:txPr>
          <a:bodyPr/>
          <a:lstStyle/>
          <a:p>
            <a:pPr>
              <a:defRPr sz="1200" b="0" i="0" u="none" strike="noStrike">
                <a:solidFill>
                  <a:srgbClr val="B3B3B3"/>
                </a:solidFill>
                <a:latin typeface="Arial"/>
              </a:defRPr>
            </a:pPr>
            <a:endParaRPr lang="en-US"/>
          </a:p>
        </c:txPr>
        <c:crossAx val="2094734552"/>
        <c:crosses val="autoZero"/>
        <c:auto val="1"/>
        <c:lblAlgn val="ctr"/>
        <c:lblOffset val="100"/>
        <c:noMultiLvlLbl val="1"/>
      </c:catAx>
      <c:valAx>
        <c:axId val="2094734552"/>
        <c:scaling>
          <c:orientation val="minMax"/>
          <c:max val="70"/>
          <c:min val="0"/>
        </c:scaling>
        <c:delete val="0"/>
        <c:axPos val="l"/>
        <c:numFmt formatCode="General" sourceLinked="0"/>
        <c:majorTickMark val="out"/>
        <c:minorTickMark val="none"/>
        <c:tickLblPos val="nextTo"/>
        <c:spPr>
          <a:ln w="12700" cap="flat">
            <a:noFill/>
            <a:prstDash val="solid"/>
            <a:round/>
          </a:ln>
        </c:spPr>
        <c:txPr>
          <a:bodyPr/>
          <a:lstStyle/>
          <a:p>
            <a:pPr>
              <a:defRPr sz="1200" b="0" i="0" u="none" strike="noStrike">
                <a:solidFill>
                  <a:srgbClr val="B3B3B3"/>
                </a:solidFill>
                <a:latin typeface="Arial"/>
              </a:defRPr>
            </a:pPr>
            <a:endParaRPr lang="en-US"/>
          </a:p>
        </c:txPr>
        <c:crossAx val="2094734554"/>
        <c:crosses val="autoZero"/>
        <c:crossBetween val="between"/>
      </c:valAx>
      <c:spPr>
        <a:solidFill>
          <a:srgbClr val="282828"/>
        </a:solidFill>
        <a:ln>
          <a:noFill/>
        </a:ln>
        <a:effectLst/>
      </c:spPr>
    </c:plotArea>
    <c:plotVisOnly val="1"/>
    <c:dispBlanksAs val="span"/>
    <c:showDLblsOverMax val="1"/>
  </c:chart>
  <c:spPr>
    <a:solidFill>
      <a:srgbClr val="282828"/>
    </a:solidFill>
    <a:ln>
      <a:noFill/>
    </a:ln>
    <a:effectLst/>
  </c:sp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1"/>
  <c:style val="2"/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Importance</c:v>
                </c:pt>
              </c:strCache>
            </c:strRef>
          </c:tx>
          <c:spPr>
            <a:solidFill>
              <a:schemeClr val="accent1"/>
            </a:solidFill>
            <a:ln w="9525" cap="flat">
              <a:solidFill>
                <a:srgbClr val="F9F9F9"/>
              </a:solidFill>
              <a:prstDash val="solid"/>
              <a:round/>
            </a:ln>
            <a:effectLst/>
          </c:spPr>
          <c:dPt>
            <c:idx val="0"/>
            <c:bubble3D val="0"/>
            <c:spPr>
              <a:solidFill>
                <a:srgbClr val="1DB954"/>
              </a:solidFill>
              <a:effectLst/>
            </c:spPr>
            <c:extLst>
              <c:ext xmlns:c16="http://schemas.microsoft.com/office/drawing/2014/chart" uri="{C3380CC4-5D6E-409C-BE32-E72D297353CC}">
                <c16:uniqueId val="{00000001-8751-EA45-8AA2-EB19866B4DA1}"/>
              </c:ext>
            </c:extLst>
          </c:dPt>
          <c:dPt>
            <c:idx val="1"/>
            <c:bubble3D val="0"/>
            <c:spPr>
              <a:solidFill>
                <a:srgbClr val="1AA34A"/>
              </a:solidFill>
              <a:effectLst/>
            </c:spPr>
            <c:extLst>
              <c:ext xmlns:c16="http://schemas.microsoft.com/office/drawing/2014/chart" uri="{C3380CC4-5D6E-409C-BE32-E72D297353CC}">
                <c16:uniqueId val="{00000003-8751-EA45-8AA2-EB19866B4DA1}"/>
              </c:ext>
            </c:extLst>
          </c:dPt>
          <c:dPt>
            <c:idx val="2"/>
            <c:bubble3D val="0"/>
            <c:spPr>
              <a:solidFill>
                <a:srgbClr val="444444"/>
              </a:solidFill>
              <a:effectLst/>
            </c:spPr>
            <c:extLst>
              <c:ext xmlns:c16="http://schemas.microsoft.com/office/drawing/2014/chart" uri="{C3380CC4-5D6E-409C-BE32-E72D297353CC}">
                <c16:uniqueId val="{00000005-8751-EA45-8AA2-EB19866B4DA1}"/>
              </c:ext>
            </c:extLst>
          </c:dPt>
          <c:dLbls>
            <c:dLbl>
              <c:idx val="0"/>
              <c:numFmt formatCode="General" sourceLinked="0"/>
              <c:spPr/>
              <c:txPr>
                <a:bodyPr/>
                <a:lstStyle/>
                <a:p>
                  <a:pPr>
                    <a:defRPr sz="900" b="0" i="0" u="none" strike="noStrike">
                      <a:solidFill>
                        <a:srgbClr val="FFFFFF"/>
                      </a:solidFill>
                      <a:latin typeface="Arial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751-EA45-8AA2-EB19866B4DA1}"/>
                </c:ext>
              </c:extLst>
            </c:dLbl>
            <c:dLbl>
              <c:idx val="1"/>
              <c:numFmt formatCode="General" sourceLinked="0"/>
              <c:spPr/>
              <c:txPr>
                <a:bodyPr/>
                <a:lstStyle/>
                <a:p>
                  <a:pPr>
                    <a:defRPr sz="900" b="0" i="0" u="none" strike="noStrike">
                      <a:solidFill>
                        <a:srgbClr val="FFFFFF"/>
                      </a:solidFill>
                      <a:latin typeface="Arial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751-EA45-8AA2-EB19866B4DA1}"/>
                </c:ext>
              </c:extLst>
            </c:dLbl>
            <c:dLbl>
              <c:idx val="2"/>
              <c:numFmt formatCode="General" sourceLinked="0"/>
              <c:spPr/>
              <c:txPr>
                <a:bodyPr/>
                <a:lstStyle/>
                <a:p>
                  <a:pPr>
                    <a:defRPr sz="900" b="0" i="0" u="none" strike="noStrike">
                      <a:solidFill>
                        <a:srgbClr val="FFFFFF"/>
                      </a:solidFill>
                      <a:latin typeface="Arial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8751-EA45-8AA2-EB19866B4DA1}"/>
                </c:ext>
              </c:extLst>
            </c:dLbl>
            <c:numFmt formatCode="General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0" i="0" u="none" strike="noStrike">
                    <a:solidFill>
                      <a:srgbClr val="000000"/>
                    </a:solidFill>
                    <a:latin typeface="Arial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year (70.6%)</c:v>
                </c:pt>
                <c:pt idx="1">
                  <c:v>artist_avg_pop (26.4%)</c:v>
                </c:pt>
                <c:pt idx="2">
                  <c:v>All audio features (&lt;3%)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70.599999999999994</c:v>
                </c:pt>
                <c:pt idx="1">
                  <c:v>26.4</c:v>
                </c:pt>
                <c:pt idx="2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8751-EA45-8AA2-EB19866B4DA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50"/>
      </c:doughnutChart>
      <c:spPr>
        <a:solidFill>
          <a:srgbClr val="121212"/>
        </a:solidFill>
        <a:ln>
          <a:noFill/>
        </a:ln>
        <a:effectLst/>
      </c:spPr>
    </c:plotArea>
    <c:legend>
      <c:legendPos val="b"/>
      <c:overlay val="0"/>
      <c:txPr>
        <a:bodyPr/>
        <a:lstStyle/>
        <a:p>
          <a:pPr>
            <a:defRPr sz="900">
              <a:solidFill>
                <a:srgbClr val="B3B3B3"/>
              </a:solidFill>
            </a:defRPr>
          </a:pPr>
          <a:endParaRPr lang="en-US"/>
        </a:p>
      </c:txPr>
    </c:legend>
    <c:plotVisOnly val="1"/>
    <c:dispBlanksAs val="span"/>
    <c:showDLblsOverMax val="1"/>
  </c:chart>
  <c:spPr>
    <a:solidFill>
      <a:srgbClr val="121212"/>
    </a:solidFill>
    <a:ln>
      <a:noFill/>
    </a:ln>
    <a:effectLst/>
  </c:spPr>
  <c:externalData r:id="rId1">
    <c:autoUpdate val="0"/>
  </c:externalData>
</c:chartSpace>
</file>

<file path=ppt/notesMasters/_rels/notesMaster1.xml.rels><?xml version="1.0" encoding="UTF-8"?>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9858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?>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?>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?>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?>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?>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?>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?>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?>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?>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?>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?>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?>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?>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?>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?>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?>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?>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?>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Watermark" Type="http://schemas.openxmlformats.org/officeDocument/2006/relationships/image" Target="../media/image2.png"/></Relationships>
</file>

<file path=ppt/slides/_rels/slide10.xml.rels><?xml version="1.0" encoding="UTF-8"?>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1.xml.rels><?xml version="1.0" encoding="UTF-8"?>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2.xml.rels><?xml version="1.0" encoding="UTF-8"?>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3.xml.rels><?xml version="1.0" encoding="UTF-8"?>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4.xml.rels><?xml version="1.0" encoding="UTF-8"?>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5.xml.rels><?xml version="1.0" encoding="UTF-8"?>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6.xml.rels><?xml version="1.0" encoding="UTF-8"?>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5.xml"/></Relationships>
</file>

<file path=ppt/slides/_rels/slide17.xml.rels><?xml version="1.0" encoding="UTF-8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4" Type="http://schemas.openxmlformats.org/officeDocument/2006/relationships/image" Target="../media/image2.png"/><Relationship Id="rId5" Type="http://schemas.openxmlformats.org/officeDocument/2006/relationships/hyperlink" Target="https://github.com/cagla-akin/spotify-ml-capstone" TargetMode="External"/><Relationship Id="rId3" Type="http://schemas.openxmlformats.org/officeDocument/2006/relationships/hyperlink" Target="https://github.com/vkoul/data/raw/main/misc/spotify_data.zip" TargetMode="External"/><Relationship Id="rId6" Type="http://schemas.openxmlformats.org/officeDocument/2006/relationships/hyperlink" Target="https://github.com/cagla-akin/spotify-ml-capstone/blob/main/Spotify_HitPredictor_Final.ipynb" TargetMode="External"/><Relationship Id="rId7" Type="http://schemas.openxmlformats.org/officeDocument/2006/relationships/hyperlink" Target="https://docs.google.com/document/d/18aFTxwFBjFCm1Gi6eLk6s7xl2b-MQICkg0iOAqgOHdk/edit?tab=t.0#heading=h.63sj7jxdiqx7" TargetMode="External"/><Relationship Id="rId8" Type="http://schemas.openxmlformats.org/officeDocument/2006/relationships/hyperlink" Target="https://spotify-hitpredictor.streamlit.app/" TargetMode="External"/><Relationship Id="rId9" Type="http://schemas.openxmlformats.org/officeDocument/2006/relationships/hyperlink" Target="https://cagla-akin.github.io/spotify-ml-capstone" TargetMode="External"/></Relationships>
</file>

<file path=ppt/slides/_rels/slide2.xml.rels><?xml version="1.0" encoding="UTF-8"?>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.xml.rels><?xml version="1.0" encoding="UTF-8"?>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?>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?>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chart" Target="../charts/chart2.xml"/></Relationships>
</file>

<file path=ppt/slides/_rels/slide6.xml.rels><?xml version="1.0" encoding="UTF-8"?>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7.xml.rels><?xml version="1.0" encoding="UTF-8"?>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8.xml.rels><?xml version="1.0" encoding="UTF-8"?>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9.xml.rels><?xml version="1.0" encoding="UTF-8"?>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12121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73152"/>
          </a:xfrm>
          <a:prstGeom prst="rect">
            <a:avLst/>
          </a:prstGeom>
          <a:solidFill>
            <a:srgbClr val="1DB954"/>
          </a:solidFill>
          <a:ln w="12700">
            <a:solidFill>
              <a:srgbClr val="1DB954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" name="Shape 1"/>
          <p:cNvSpPr/>
          <p:nvPr/>
        </p:nvSpPr>
        <p:spPr>
          <a:xfrm>
            <a:off x="6583680" y="548640"/>
            <a:ext cx="3200400" cy="3200400"/>
          </a:xfrm>
          <a:prstGeom prst="ellipse">
            <a:avLst/>
          </a:prstGeom>
          <a:solidFill>
            <a:srgbClr val="1DB954">
              <a:alpha val="12000"/>
            </a:srgbClr>
          </a:solidFill>
          <a:ln w="12700">
            <a:solidFill>
              <a:srgbClr val="1DB954">
                <a:alpha val="2000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" name="Shape 2"/>
          <p:cNvSpPr/>
          <p:nvPr/>
        </p:nvSpPr>
        <p:spPr>
          <a:xfrm>
            <a:off x="7132320" y="1005840"/>
            <a:ext cx="2011680" cy="2011680"/>
          </a:xfrm>
          <a:prstGeom prst="ellipse">
            <a:avLst/>
          </a:prstGeom>
          <a:solidFill>
            <a:srgbClr val="1DB954">
              <a:alpha val="25000"/>
            </a:srgbClr>
          </a:solidFill>
          <a:ln w="12700">
            <a:solidFill>
              <a:srgbClr val="1DB954">
                <a:alpha val="3000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5" name="Text 3"/>
          <p:cNvSpPr/>
          <p:nvPr/>
        </p:nvSpPr>
        <p:spPr>
          <a:xfrm>
            <a:off x="548640" y="1097280"/>
            <a:ext cx="6400800" cy="10972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44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Spotify Hit Predictor</a:t>
            </a:r>
            <a:endParaRPr lang="en-US" sz="4400" dirty="0"/>
          </a:p>
        </p:txBody>
      </p:sp>
      <p:sp>
        <p:nvSpPr>
          <p:cNvPr id="6" name="Shape 4"/>
          <p:cNvSpPr/>
          <p:nvPr/>
        </p:nvSpPr>
        <p:spPr>
          <a:xfrm>
            <a:off x="548640" y="2286000"/>
            <a:ext cx="1097280" cy="64008"/>
          </a:xfrm>
          <a:prstGeom prst="rect">
            <a:avLst/>
          </a:prstGeom>
          <a:solidFill>
            <a:srgbClr val="1DB954"/>
          </a:solidFill>
          <a:ln w="12700">
            <a:solidFill>
              <a:srgbClr val="1DB954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 5"/>
          <p:cNvSpPr/>
          <p:nvPr/>
        </p:nvSpPr>
        <p:spPr>
          <a:xfrm>
            <a:off x="548640" y="2514600"/>
            <a:ext cx="6858000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600" dirty="0">
                <a:solidFill>
                  <a:srgbClr val="B3B3B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Predicting Track Popularity with XGBoost &amp; AWS SageMaker</a:t>
            </a:r>
            <a:endParaRPr lang="en-US" sz="1600" dirty="0"/>
          </a:p>
        </p:txBody>
      </p:sp>
      <p:sp>
        <p:nvSpPr>
          <p:cNvPr id="20" name="Shape 18"/>
          <p:cNvSpPr/>
          <p:nvPr/>
        </p:nvSpPr>
        <p:spPr>
          <a:xfrm>
            <a:off x="0" y="4983480"/>
            <a:ext cx="9144000" cy="160020"/>
          </a:xfrm>
          <a:prstGeom prst="rect">
            <a:avLst/>
          </a:prstGeom>
          <a:solidFill>
            <a:srgbClr val="282828"/>
          </a:solidFill>
          <a:ln w="12700">
            <a:solidFill>
              <a:srgbClr val="282828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1" name="Text 19"/>
          <p:cNvSpPr/>
          <p:nvPr/>
        </p:nvSpPr>
        <p:spPr>
          <a:xfrm>
            <a:off x="457200" y="5001768"/>
            <a:ext cx="8229600" cy="1371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900" dirty="0">
                <a:solidFill>
                  <a:srgbClr val="B3B3B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 xml:space="preserve">Imperial College Business School  ·  2026</a:t>
            </a:r>
            <a:endParaRPr lang="en-US" sz="900" dirty="0"/>
          </a:p>
        </p:txBody>
      </p:sp>
      <p:pic>
        <p:nvPicPr>
          <p:cNvPr id="99" name="SpotifyWatermark"/>
          <p:cNvPicPr/>
          <p:nvPr/>
        </p:nvPicPr>
        <p:blipFill>
          <a:blip r:embed="rIdWatermark"/>
          <a:stretch>
            <a:fillRect/>
          </a:stretch>
        </p:blipFill>
        <p:spPr>
          <a:xfrm>
            <a:off x="8350000" y="4650000"/>
            <a:ext cx="640080" cy="640080"/>
          </a:xfrm>
          <a:prstGeom prst="rect">
            <a:avLst/>
          </a:prstGeom>
        </p:spPr>
      </p:pic>
      <p:sp>
        <p:nvSpPr>
          <p:cNvPr id="101" name="AuthorName"/>
          <p:cNvSpPr/>
          <p:nvPr/>
        </p:nvSpPr>
        <p:spPr>
          <a:xfrm>
            <a:off x="548640" y="3120000"/>
            <a:ext cx="5000000" cy="3800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tr-TR" sz="1400" b="0" dirty="0">
                <a:solidFill>
                  <a:srgbClr val="1DB954"/>
                </a:solidFill>
                <a:latin typeface="Calibri" pitchFamily="34" charset="0"/>
              </a:rPr>
              <a:t>Çağla Akın</a:t>
            </a:r>
          </a:p>
        </p:txBody>
      </p:sp>
      <p:sp>
        <p:nvSpPr>
          <p:cNvPr id="102" name="Credentials"/>
          <p:cNvSpPr/>
          <p:nvPr/>
        </p:nvSpPr>
        <p:spPr>
          <a:xfrm>
            <a:off x="548640" y="3530000"/>
            <a:ext cx="7000000" cy="3200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00" b="0" dirty="0">
                <a:solidFill>
                  <a:srgbClr val="B3B3B3"/>
                </a:solidFill>
                <a:latin typeface="Calibri" pitchFamily="34" charset="0"/>
              </a:rPr>
              <a:t>Imperial College Business School  ·  Executive Education in Data Science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The Model XGBoost">
    <p:bg>
      <p:bgPr>
        <a:solidFill>
          <a:srgbClr val="12121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opBar"/>
          <p:cNvSpPr/>
          <p:nvPr/>
        </p:nvSpPr>
        <p:spPr>
          <a:xfrm>
            <a:off x="0" y="0"/>
            <a:ext cx="9144000" cy="73152"/>
          </a:xfrm>
          <a:prstGeom prst="rect">
            <a:avLst/>
          </a:prstGeom>
          <a:solidFill>
            <a:srgbClr val="1DB954"/>
          </a:solidFill>
        </p:spPr>
        <p:txBody>
          <a:bodyPr/>
          <a:lstStyle/>
          <a:p>
            <a:endParaRPr lang="en-US"/>
          </a:p>
        </p:txBody>
      </p:sp>
      <p:sp>
        <p:nvSpPr>
          <p:cNvPr id="3" name="Title"/>
          <p:cNvSpPr/>
          <p:nvPr/>
        </p:nvSpPr>
        <p:spPr>
          <a:xfrm>
            <a:off x="548640" y="140000"/>
            <a:ext cx="8046720" cy="530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600" b="1" dirty="0">
                <a:solidFill>
                  <a:srgbClr val="FFFFFF"/>
                </a:solidFill>
                <a:latin typeface="Calibri"/>
              </a:rPr>
              <a:t>The Model: XGBoost</a:t>
            </a:r>
          </a:p>
        </p:txBody>
      </p:sp>
      <p:sp>
        <p:nvSpPr>
          <p:cNvPr id="10" name="LeftBg"/>
          <p:cNvSpPr/>
          <p:nvPr/>
        </p:nvSpPr>
        <p:spPr>
          <a:xfrm>
            <a:off x="457200" y="800000"/>
            <a:ext cx="3840480" cy="4000000"/>
          </a:xfrm>
          <a:prstGeom prst="rect">
            <a:avLst/>
          </a:prstGeom>
          <a:solidFill>
            <a:srgbClr val="1C1C1C"/>
          </a:solidFill>
        </p:spPr>
        <p:txBody>
          <a:bodyPr/>
          <a:lstStyle/>
          <a:p>
            <a:endParaRPr lang="en-US"/>
          </a:p>
        </p:txBody>
      </p:sp>
      <p:sp>
        <p:nvSpPr>
          <p:cNvPr id="11" name="LeftTop"/>
          <p:cNvSpPr/>
          <p:nvPr/>
        </p:nvSpPr>
        <p:spPr>
          <a:xfrm>
            <a:off x="457200" y="800000"/>
            <a:ext cx="3840480" cy="45720"/>
          </a:xfrm>
          <a:prstGeom prst="rect">
            <a:avLst/>
          </a:prstGeom>
          <a:solidFill>
            <a:srgbClr val="1DB954"/>
          </a:solidFill>
        </p:spPr>
        <p:txBody>
          <a:bodyPr/>
          <a:lstStyle/>
          <a:p>
            <a:endParaRPr lang="en-US"/>
          </a:p>
        </p:txBody>
      </p:sp>
      <p:sp>
        <p:nvSpPr>
          <p:cNvPr id="12" name="LeftTxt"/>
          <p:cNvSpPr/>
          <p:nvPr/>
        </p:nvSpPr>
        <p:spPr>
          <a:xfrm>
            <a:off x="548640" y="890000"/>
            <a:ext cx="3657600" cy="3870000"/>
          </a:xfrm>
          <a:prstGeom prst="rect">
            <a:avLst/>
          </a:prstGeom>
          <a:noFill/>
          <a:ln/>
        </p:spPr>
        <p:txBody>
          <a:bodyPr wrap="square" lIns="0" tIns="91440" rIns="0" bIns="0" rtlCol="0" anchor="t"/>
          <a:lstStyle/>
          <a:p>
            <a:pPr marL="0" indent="0">
              <a:buNone/>
            </a:pPr>
            <a:r>
              <a:rPr lang="en-US" sz="1400" b="1" dirty="0">
                <a:solidFill>
                  <a:srgbClr val="1DB954"/>
                </a:solidFill>
                <a:latin typeface="Calibri"/>
              </a:rPr>
              <a:t>WHAT IS XGBOOST?</a:t>
            </a:r>
          </a:p>
          <a:p>
            <a:pPr marL="0" indent="0">
              <a:buNone/>
            </a:pPr>
            <a:endParaRPr lang="en-US" sz="600" dirty="0"/>
          </a:p>
          <a:p>
            <a:pPr marL="0" indent="0">
              <a:buNone/>
            </a:pPr>
            <a:r>
              <a:rPr lang="en-US" sz="1400" dirty="0">
                <a:solidFill>
                  <a:srgbClr val="CCCCCC"/>
                </a:solidFill>
                <a:latin typeface="Calibri"/>
              </a:rPr>
              <a:t>XGBoost builds an ensemble of decision trees one at a time. Each new tree focuses on correcting the mistakes of the previous ones. This sequential process makes it accurate and resistant to overfitting.</a:t>
            </a:r>
          </a:p>
          <a:p>
            <a:pPr marL="0" indent="0">
              <a:buNone/>
            </a:pPr>
            <a:endParaRPr lang="en-US" sz="800" dirty="0"/>
          </a:p>
          <a:p>
            <a:pPr marL="0" indent="0">
              <a:buNone/>
            </a:pPr>
            <a:r>
              <a:rPr lang="en-US" sz="1400" b="1" dirty="0">
                <a:solidFill>
                  <a:srgbClr val="1DB954"/>
                </a:solidFill>
                <a:latin typeface="Calibri"/>
              </a:rPr>
              <a:t>WHY XGBoost FOR THIS PROJECT?</a:t>
            </a:r>
          </a:p>
          <a:p>
            <a:pPr marL="0" indent="0">
              <a:buNone/>
            </a:pPr>
            <a:endParaRPr lang="en-US" sz="600" dirty="0"/>
          </a:p>
          <a:p>
            <a:pPr marL="0" indent="0">
              <a:buNone/>
            </a:pPr>
            <a:r>
              <a:rPr lang="en-US" sz="1400" dirty="0">
                <a:solidFill>
                  <a:srgbClr val="CCCCCC"/>
                </a:solidFill>
                <a:latin typeface="Calibri"/>
              </a:rPr>
              <a:t>It beat both Linear Regression and Random Forest on test RMSE while keeping the smallest train/test gap. It also integrates natively with AWS SageMaker, which was the deployment target.</a:t>
            </a:r>
          </a:p>
          <a:p>
            <a:pPr marL="0" indent="0">
              <a:buNone/>
            </a:pPr>
            <a:endParaRPr lang="en-US" sz="600" dirty="0"/>
          </a:p>
        </p:txBody>
      </p:sp>
      <p:sp>
        <p:nvSpPr>
          <p:cNvPr id="20" name="RightBg"/>
          <p:cNvSpPr/>
          <p:nvPr/>
        </p:nvSpPr>
        <p:spPr>
          <a:xfrm>
            <a:off x="4480560" y="800000"/>
            <a:ext cx="4206240" cy="4000000"/>
          </a:xfrm>
          <a:prstGeom prst="rect">
            <a:avLst/>
          </a:prstGeom>
          <a:solidFill>
            <a:srgbClr val="1A1A1A"/>
          </a:solidFill>
        </p:spPr>
        <p:txBody>
          <a:bodyPr/>
          <a:lstStyle/>
          <a:p>
            <a:endParaRPr lang="en-US"/>
          </a:p>
        </p:txBody>
      </p:sp>
      <p:sp>
        <p:nvSpPr>
          <p:cNvPr id="21" name="RightTop"/>
          <p:cNvSpPr/>
          <p:nvPr/>
        </p:nvSpPr>
        <p:spPr>
          <a:xfrm>
            <a:off x="4480560" y="800000"/>
            <a:ext cx="4206240" cy="45720"/>
          </a:xfrm>
          <a:prstGeom prst="rect">
            <a:avLst/>
          </a:prstGeom>
          <a:solidFill>
            <a:srgbClr val="1DB954"/>
          </a:solidFill>
        </p:spPr>
        <p:txBody>
          <a:bodyPr/>
          <a:lstStyle/>
          <a:p>
            <a:endParaRPr lang="en-US"/>
          </a:p>
        </p:txBody>
      </p:sp>
      <p:sp>
        <p:nvSpPr>
          <p:cNvPr id="22" name="R2Big"/>
          <p:cNvSpPr/>
          <p:nvPr/>
        </p:nvSpPr>
        <p:spPr>
          <a:xfrm>
            <a:off x="4572000" y="900000"/>
            <a:ext cx="1920000" cy="1200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5400" b="1" dirty="0">
                <a:solidFill>
                  <a:srgbClr val="1DB954"/>
                </a:solidFill>
                <a:latin typeface="Calibri"/>
              </a:rPr>
              <a:t>0.72</a:t>
            </a:r>
          </a:p>
          <a:p>
            <a:pPr marL="0" indent="0" algn="ctr">
              <a:buNone/>
            </a:pPr>
            <a:r>
              <a:rPr lang="en-US" sz="1000" dirty="0">
                <a:solidFill>
                  <a:srgbClr val="AAAAAA"/>
                </a:solidFill>
                <a:latin typeface="Calibri"/>
              </a:rPr>
              <a:t>R² (test set)</a:t>
            </a:r>
          </a:p>
        </p:txBody>
      </p:sp>
      <p:sp>
        <p:nvSpPr>
          <p:cNvPr id="23" name="RMSEBig"/>
          <p:cNvSpPr/>
          <p:nvPr/>
        </p:nvSpPr>
        <p:spPr>
          <a:xfrm>
            <a:off x="6754560" y="900000"/>
            <a:ext cx="1920000" cy="1200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5400" b="1" dirty="0">
                <a:solidFill>
                  <a:srgbClr val="1DB954"/>
                </a:solidFill>
                <a:latin typeface="Calibri"/>
              </a:rPr>
              <a:t>9.65</a:t>
            </a:r>
          </a:p>
          <a:p>
            <a:pPr marL="0" indent="0" algn="ctr">
              <a:buNone/>
            </a:pPr>
            <a:r>
              <a:rPr lang="en-US" sz="1000" dirty="0">
                <a:solidFill>
                  <a:srgbClr val="AAAAAA"/>
                </a:solidFill>
                <a:latin typeface="Calibri"/>
              </a:rPr>
              <a:t>RMSE (test set)</a:t>
            </a:r>
          </a:p>
        </p:txBody>
      </p:sp>
      <p:sp>
        <p:nvSpPr>
          <p:cNvPr id="30" name="ParamsHdr"/>
          <p:cNvSpPr/>
          <p:nvPr/>
        </p:nvSpPr>
        <p:spPr>
          <a:xfrm>
            <a:off x="4572000" y="2180000"/>
            <a:ext cx="4023360" cy="280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00" b="1" dirty="0">
                <a:solidFill>
                  <a:srgbClr val="1DB954"/>
                </a:solidFill>
                <a:latin typeface="Calibri"/>
              </a:rPr>
              <a:t>DEFAULT PARAMETERS (FINAL MODEL)</a:t>
            </a:r>
          </a:p>
        </p:txBody>
      </p:sp>
      <p:sp>
        <p:nvSpPr>
          <p:cNvPr id="31" name="Param0Bg"/>
          <p:cNvSpPr/>
          <p:nvPr/>
        </p:nvSpPr>
        <p:spPr>
          <a:xfrm>
            <a:off x="4572000" y="2530000"/>
            <a:ext cx="4023360" cy="360000"/>
          </a:xfrm>
          <a:prstGeom prst="rect">
            <a:avLst/>
          </a:prstGeom>
          <a:solidFill>
            <a:srgbClr val="1C1C1C"/>
          </a:solidFill>
        </p:spPr>
        <p:txBody>
          <a:bodyPr/>
          <a:lstStyle/>
          <a:p>
            <a:endParaRPr lang="en-US"/>
          </a:p>
        </p:txBody>
      </p:sp>
      <p:sp>
        <p:nvSpPr>
          <p:cNvPr id="32" name="Param0Txt"/>
          <p:cNvSpPr/>
          <p:nvPr/>
        </p:nvSpPr>
        <p:spPr>
          <a:xfrm>
            <a:off x="4663440" y="2570000"/>
            <a:ext cx="3840480" cy="290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00" b="1" dirty="0">
                <a:solidFill>
                  <a:srgbClr val="FFFFFF"/>
                </a:solidFill>
                <a:latin typeface="Calibri"/>
              </a:rPr>
              <a:t xml:space="preserve">n_estimators = 100  </a:t>
            </a:r>
            <a:r>
              <a:rPr lang="en-US" sz="1000" dirty="0">
                <a:solidFill>
                  <a:srgbClr val="888888"/>
                </a:solidFill>
                <a:latin typeface="Calibri"/>
              </a:rPr>
              <a:t>Number of trees in the ensemble</a:t>
            </a:r>
          </a:p>
        </p:txBody>
      </p:sp>
      <p:sp>
        <p:nvSpPr>
          <p:cNvPr id="33" name="Param1Bg"/>
          <p:cNvSpPr/>
          <p:nvPr/>
        </p:nvSpPr>
        <p:spPr>
          <a:xfrm>
            <a:off x="4572000" y="2920000"/>
            <a:ext cx="4023360" cy="360000"/>
          </a:xfrm>
          <a:prstGeom prst="rect">
            <a:avLst/>
          </a:prstGeom>
          <a:solidFill>
            <a:srgbClr val="222222"/>
          </a:solidFill>
        </p:spPr>
        <p:txBody>
          <a:bodyPr/>
          <a:lstStyle/>
          <a:p>
            <a:endParaRPr lang="en-US"/>
          </a:p>
        </p:txBody>
      </p:sp>
      <p:sp>
        <p:nvSpPr>
          <p:cNvPr id="34" name="Param1Txt"/>
          <p:cNvSpPr/>
          <p:nvPr/>
        </p:nvSpPr>
        <p:spPr>
          <a:xfrm>
            <a:off x="4663440" y="2960000"/>
            <a:ext cx="3840480" cy="290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00" b="1" dirty="0">
                <a:solidFill>
                  <a:srgbClr val="FFFFFF"/>
                </a:solidFill>
                <a:latin typeface="Calibri"/>
              </a:rPr>
              <a:t xml:space="preserve">max_depth = 6  </a:t>
            </a:r>
            <a:r>
              <a:rPr lang="en-US" sz="1000" dirty="0">
                <a:solidFill>
                  <a:srgbClr val="888888"/>
                </a:solidFill>
                <a:latin typeface="Calibri"/>
              </a:rPr>
              <a:t>Max decision splits per tree</a:t>
            </a:r>
          </a:p>
        </p:txBody>
      </p:sp>
      <p:sp>
        <p:nvSpPr>
          <p:cNvPr id="35" name="Param2Bg"/>
          <p:cNvSpPr/>
          <p:nvPr/>
        </p:nvSpPr>
        <p:spPr>
          <a:xfrm>
            <a:off x="4572000" y="3310000"/>
            <a:ext cx="4023360" cy="360000"/>
          </a:xfrm>
          <a:prstGeom prst="rect">
            <a:avLst/>
          </a:prstGeom>
          <a:solidFill>
            <a:srgbClr val="1C1C1C"/>
          </a:solidFill>
        </p:spPr>
        <p:txBody>
          <a:bodyPr/>
          <a:lstStyle/>
          <a:p>
            <a:endParaRPr lang="en-US"/>
          </a:p>
        </p:txBody>
      </p:sp>
      <p:sp>
        <p:nvSpPr>
          <p:cNvPr id="36" name="Param2Txt"/>
          <p:cNvSpPr/>
          <p:nvPr/>
        </p:nvSpPr>
        <p:spPr>
          <a:xfrm>
            <a:off x="4663440" y="3350000"/>
            <a:ext cx="3840480" cy="290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00" b="1" dirty="0">
                <a:solidFill>
                  <a:srgbClr val="FFFFFF"/>
                </a:solidFill>
                <a:latin typeface="Calibri"/>
              </a:rPr>
              <a:t xml:space="preserve">learning_rate = 0.3  </a:t>
            </a:r>
            <a:r>
              <a:rPr lang="en-US" sz="1000" dirty="0">
                <a:solidFill>
                  <a:srgbClr val="888888"/>
                </a:solidFill>
                <a:latin typeface="Calibri"/>
              </a:rPr>
              <a:t>How much each tree corrects the previous</a:t>
            </a:r>
          </a:p>
        </p:txBody>
      </p:sp>
      <p:sp>
        <p:nvSpPr>
          <p:cNvPr id="37" name="Param3Bg"/>
          <p:cNvSpPr/>
          <p:nvPr/>
        </p:nvSpPr>
        <p:spPr>
          <a:xfrm>
            <a:off x="4572000" y="3700000"/>
            <a:ext cx="4023360" cy="360000"/>
          </a:xfrm>
          <a:prstGeom prst="rect">
            <a:avLst/>
          </a:prstGeom>
          <a:solidFill>
            <a:srgbClr val="222222"/>
          </a:solidFill>
        </p:spPr>
        <p:txBody>
          <a:bodyPr/>
          <a:lstStyle/>
          <a:p>
            <a:endParaRPr lang="en-US"/>
          </a:p>
        </p:txBody>
      </p:sp>
      <p:sp>
        <p:nvSpPr>
          <p:cNvPr id="38" name="Param3Txt"/>
          <p:cNvSpPr/>
          <p:nvPr/>
        </p:nvSpPr>
        <p:spPr>
          <a:xfrm>
            <a:off x="4663440" y="3740000"/>
            <a:ext cx="3840480" cy="290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00" b="1" dirty="0">
                <a:solidFill>
                  <a:srgbClr val="FFFFFF"/>
                </a:solidFill>
                <a:latin typeface="Calibri"/>
              </a:rPr>
              <a:t xml:space="preserve">subsample = 1.0  </a:t>
            </a:r>
            <a:r>
              <a:rPr lang="en-US" sz="1000" dirty="0">
                <a:solidFill>
                  <a:srgbClr val="888888"/>
                </a:solidFill>
                <a:latin typeface="Calibri"/>
              </a:rPr>
              <a:t>Fraction of training rows per tree</a:t>
            </a:r>
          </a:p>
        </p:txBody>
      </p:sp>
      <p:sp>
        <p:nvSpPr>
          <p:cNvPr id="39" name="Param4Bg"/>
          <p:cNvSpPr/>
          <p:nvPr/>
        </p:nvSpPr>
        <p:spPr>
          <a:xfrm>
            <a:off x="4572000" y="4090000"/>
            <a:ext cx="4023360" cy="360000"/>
          </a:xfrm>
          <a:prstGeom prst="rect">
            <a:avLst/>
          </a:prstGeom>
          <a:solidFill>
            <a:srgbClr val="1C1C1C"/>
          </a:solidFill>
        </p:spPr>
        <p:txBody>
          <a:bodyPr/>
          <a:lstStyle/>
          <a:p>
            <a:endParaRPr lang="en-US"/>
          </a:p>
        </p:txBody>
      </p:sp>
      <p:sp>
        <p:nvSpPr>
          <p:cNvPr id="40" name="Param4Txt"/>
          <p:cNvSpPr/>
          <p:nvPr/>
        </p:nvSpPr>
        <p:spPr>
          <a:xfrm>
            <a:off x="4663440" y="4130000"/>
            <a:ext cx="3840480" cy="290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00" b="1" dirty="0">
                <a:solidFill>
                  <a:srgbClr val="FFFFFF"/>
                </a:solidFill>
                <a:latin typeface="Calibri"/>
              </a:rPr>
              <a:t xml:space="preserve">colsample_bytree = 1.0  </a:t>
            </a:r>
            <a:r>
              <a:rPr lang="en-US" sz="1000" dirty="0">
                <a:solidFill>
                  <a:srgbClr val="888888"/>
                </a:solidFill>
                <a:latin typeface="Calibri"/>
              </a:rPr>
              <a:t>Fraction of features per tree</a:t>
            </a:r>
          </a:p>
        </p:txBody>
      </p:sp>
      <p:sp>
        <p:nvSpPr>
          <p:cNvPr id="41" name="Param5Bg"/>
          <p:cNvSpPr/>
          <p:nvPr/>
        </p:nvSpPr>
        <p:spPr>
          <a:xfrm>
            <a:off x="4572000" y="4480000"/>
            <a:ext cx="4023360" cy="360000"/>
          </a:xfrm>
          <a:prstGeom prst="rect">
            <a:avLst/>
          </a:prstGeom>
          <a:solidFill>
            <a:srgbClr val="222222"/>
          </a:solidFill>
        </p:spPr>
        <p:txBody>
          <a:bodyPr/>
          <a:lstStyle/>
          <a:p>
            <a:endParaRPr lang="en-US"/>
          </a:p>
        </p:txBody>
      </p:sp>
      <p:sp>
        <p:nvSpPr>
          <p:cNvPr id="42" name="Param5Txt"/>
          <p:cNvSpPr/>
          <p:nvPr/>
        </p:nvSpPr>
        <p:spPr>
          <a:xfrm>
            <a:off x="4663440" y="4520000"/>
            <a:ext cx="3840480" cy="290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00" b="1" dirty="0">
                <a:solidFill>
                  <a:srgbClr val="FFFFFF"/>
                </a:solidFill>
                <a:latin typeface="Calibri"/>
              </a:rPr>
              <a:t xml:space="preserve">objective = reg:squarederror  </a:t>
            </a:r>
            <a:r>
              <a:rPr lang="en-US" sz="1000" dirty="0">
                <a:solidFill>
                  <a:srgbClr val="888888"/>
                </a:solidFill>
                <a:latin typeface="Calibri"/>
              </a:rPr>
              <a:t>Predict continuous score 0-100</a:t>
            </a:r>
          </a:p>
        </p:txBody>
      </p:sp>
      <p:sp>
        <p:nvSpPr>
          <p:cNvPr id="90" name="FooterBar"/>
          <p:cNvSpPr/>
          <p:nvPr/>
        </p:nvSpPr>
        <p:spPr>
          <a:xfrm>
            <a:off x="0" y="4983480"/>
            <a:ext cx="9144000" cy="160020"/>
          </a:xfrm>
          <a:prstGeom prst="rect">
            <a:avLst/>
          </a:prstGeom>
          <a:solidFill>
            <a:srgbClr val="282828"/>
          </a:solidFill>
        </p:spPr>
        <p:txBody>
          <a:bodyPr/>
          <a:lstStyle/>
          <a:p>
            <a:endParaRPr lang="en-US"/>
          </a:p>
        </p:txBody>
      </p:sp>
      <p:sp>
        <p:nvSpPr>
          <p:cNvPr id="91" name="FooterText"/>
          <p:cNvSpPr/>
          <p:nvPr/>
        </p:nvSpPr>
        <p:spPr>
          <a:xfrm>
            <a:off x="457200" y="5001768"/>
            <a:ext cx="8229600" cy="1371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900" dirty="0">
                <a:solidFill>
                  <a:srgbClr val="B3B3B3"/>
                </a:solidFill>
                <a:latin typeface="Calibri"/>
              </a:rPr>
              <a:t>Spotify Hit Predictor | Capstone Project</a:t>
            </a:r>
          </a:p>
        </p:txBody>
      </p:sp>
      <p:pic>
        <p:nvPicPr>
          <p:cNvPr id="999" name="SpotifyWatermark"/>
          <p:cNvPicPr>
            <a:picLocks noChangeAspect="1"/>
          </p:cNvPicPr>
          <p:nvPr/>
        </p:nvPicPr>
        <p:blipFill>
          <a:blip r:embed="rId3"/>
        </p:blipFill>
        <p:spPr>
          <a:xfrm>
            <a:off x="8350000" y="4650000"/>
            <a:ext cx="640080" cy="64008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Feature Importance">
    <p:bg>
      <p:bgPr>
        <a:solidFill>
          <a:srgbClr val="12121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/>
        </p:nvSpPr>
        <p:spPr>
          <a:xfrm>
            <a:off x="365760" y="160000"/>
            <a:ext cx="8412480" cy="500000"/>
          </a:xfrm>
          <a:prstGeom prst="rect">
            <a:avLst/>
          </a:prstGeom>
          <a:noFill/>
        </p:spPr>
        <p:txBody>
          <a:bodyPr anchor="ctr"/>
          <a:lstStyle/>
          <a:p>
            <a:pPr algn="l"/>
            <a:r>
              <a:rPr lang="en-US" sz="2600" b="1" dirty="0">
                <a:solidFill>
                  <a:srgbClr val="FFFFFF"/>
                </a:solidFill>
                <a:latin typeface="Calibri"/>
              </a:rPr>
              <a:t>Feature Importance: Year and Artist History Dominate</a:t>
            </a:r>
          </a:p>
        </p:txBody>
      </p:sp>
      <p:sp>
        <p:nvSpPr>
          <p:cNvPr id="3" name="AccentLine"/>
          <p:cNvSpPr>
            <a:spLocks noGrp="1"/>
          </p:cNvSpPr>
          <p:nvPr/>
        </p:nvSpPr>
        <p:spPr>
          <a:xfrm>
            <a:off x="365760" y="690000"/>
            <a:ext cx="1500000" cy="40000"/>
          </a:xfrm>
          <a:prstGeom prst="rect">
            <a:avLst/>
          </a:prstGeom>
          <a:solidFill>
            <a:srgbClr val="1DB954"/>
          </a:solidFill>
        </p:spPr>
        <p:txBody>
          <a:bodyPr/>
          <a:lstStyle/>
          <a:p>
            <a:endParaRPr lang="en-US" dirty="0"/>
          </a:p>
        </p:txBody>
      </p:sp>
      <p:graphicFrame>
        <p:nvGraphicFramePr>
          <p:cNvPr id="4" name="Chart 0"/>
          <p:cNvGraphicFramePr/>
          <p:nvPr>
            <p:extLst>
              <p:ext uri="{D42A27DB-BD31-4B8C-83A1-F6EECF244321}">
                <p14:modId xmlns:p14="http://schemas.microsoft.com/office/powerpoint/2010/main" val="3948829539"/>
              </p:ext>
            </p:extLst>
          </p:nvPr>
        </p:nvGraphicFramePr>
        <p:xfrm>
          <a:off x="365760" y="750000"/>
          <a:ext cx="5080000" cy="400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Stat97"/>
          <p:cNvSpPr/>
          <p:nvPr/>
        </p:nvSpPr>
        <p:spPr>
          <a:xfrm>
            <a:off x="5600000" y="900000"/>
            <a:ext cx="3200000" cy="900000"/>
          </a:xfrm>
          <a:prstGeom prst="rect">
            <a:avLst/>
          </a:prstGeom>
          <a:noFill/>
        </p:spPr>
        <p:txBody>
          <a:bodyPr anchor="ctr"/>
          <a:lstStyle/>
          <a:p>
            <a:pPr algn="l"/>
            <a:r>
              <a:rPr lang="en-US" sz="7200" b="1" dirty="0">
                <a:solidFill>
                  <a:srgbClr val="1DB954"/>
                </a:solidFill>
                <a:latin typeface="Calibri"/>
              </a:rPr>
              <a:t>97%</a:t>
            </a:r>
          </a:p>
        </p:txBody>
      </p:sp>
      <p:sp>
        <p:nvSpPr>
          <p:cNvPr id="6" name="Label97"/>
          <p:cNvSpPr/>
          <p:nvPr/>
        </p:nvSpPr>
        <p:spPr>
          <a:xfrm>
            <a:off x="5600000" y="1780000"/>
            <a:ext cx="3200000" cy="380000"/>
          </a:xfrm>
          <a:prstGeom prst="rect">
            <a:avLst/>
          </a:prstGeom>
          <a:noFill/>
        </p:spPr>
        <p:txBody>
          <a:bodyPr anchor="t"/>
          <a:lstStyle/>
          <a:p>
            <a:pPr algn="l"/>
            <a:r>
              <a:rPr lang="en-US" sz="1600" b="1" dirty="0">
                <a:solidFill>
                  <a:srgbClr val="FFFFFF"/>
                </a:solidFill>
                <a:latin typeface="Calibri"/>
              </a:rPr>
              <a:t>of predictive power from</a:t>
            </a:r>
          </a:p>
          <a:p>
            <a:pPr algn="l"/>
            <a:r>
              <a:rPr lang="en-US" sz="1600" b="1" dirty="0">
                <a:solidFill>
                  <a:srgbClr val="1DB954"/>
                </a:solidFill>
                <a:latin typeface="Calibri"/>
              </a:rPr>
              <a:t>year + artist history</a:t>
            </a:r>
          </a:p>
        </p:txBody>
      </p:sp>
      <p:sp>
        <p:nvSpPr>
          <p:cNvPr id="7" name="Divider"/>
          <p:cNvSpPr/>
          <p:nvPr/>
        </p:nvSpPr>
        <p:spPr>
          <a:xfrm>
            <a:off x="5600000" y="2402403"/>
            <a:ext cx="3000000" cy="30000"/>
          </a:xfrm>
          <a:prstGeom prst="rect">
            <a:avLst/>
          </a:prstGeom>
          <a:solidFill>
            <a:srgbClr val="333333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8" name="Stat3"/>
          <p:cNvSpPr/>
          <p:nvPr/>
        </p:nvSpPr>
        <p:spPr>
          <a:xfrm>
            <a:off x="5600000" y="2472403"/>
            <a:ext cx="3200000" cy="750000"/>
          </a:xfrm>
          <a:prstGeom prst="rect">
            <a:avLst/>
          </a:prstGeom>
          <a:noFill/>
        </p:spPr>
        <p:txBody>
          <a:bodyPr anchor="ctr"/>
          <a:lstStyle/>
          <a:p>
            <a:pPr algn="l"/>
            <a:r>
              <a:rPr lang="en-US" sz="7200" b="1" dirty="0">
                <a:solidFill>
                  <a:srgbClr val="1DB954"/>
                </a:solidFill>
                <a:latin typeface="Calibri"/>
              </a:rPr>
              <a:t>&lt;3%</a:t>
            </a:r>
          </a:p>
        </p:txBody>
      </p:sp>
      <p:sp>
        <p:nvSpPr>
          <p:cNvPr id="9" name="Label3"/>
          <p:cNvSpPr/>
          <p:nvPr/>
        </p:nvSpPr>
        <p:spPr>
          <a:xfrm>
            <a:off x="5600000" y="3202403"/>
            <a:ext cx="3200000" cy="380000"/>
          </a:xfrm>
          <a:prstGeom prst="rect">
            <a:avLst/>
          </a:prstGeom>
          <a:noFill/>
        </p:spPr>
        <p:txBody>
          <a:bodyPr anchor="t"/>
          <a:lstStyle/>
          <a:p>
            <a:pPr algn="l"/>
            <a:r>
              <a:rPr lang="en-US" sz="1600" b="1" dirty="0">
                <a:solidFill>
                  <a:srgbClr val="FFFFFF"/>
                </a:solidFill>
                <a:latin typeface="Calibri"/>
              </a:rPr>
              <a:t>combined weight from</a:t>
            </a:r>
          </a:p>
          <a:p>
            <a:pPr algn="l"/>
            <a:r>
              <a:rPr lang="en-US" sz="1600" b="1" dirty="0">
                <a:solidFill>
                  <a:srgbClr val="888888"/>
                </a:solidFill>
                <a:latin typeface="Calibri"/>
              </a:rPr>
              <a:t>all audio features combined</a:t>
            </a:r>
          </a:p>
        </p:txBody>
      </p:sp>
      <p:sp>
        <p:nvSpPr>
          <p:cNvPr id="10" name="InsightBox"/>
          <p:cNvSpPr/>
          <p:nvPr/>
        </p:nvSpPr>
        <p:spPr>
          <a:xfrm>
            <a:off x="5574599" y="3846341"/>
            <a:ext cx="3180000" cy="720000"/>
          </a:xfrm>
          <a:prstGeom prst="rect">
            <a:avLst/>
          </a:prstGeom>
          <a:solidFill>
            <a:srgbClr val="1A3A1A"/>
          </a:solidFill>
          <a:ln>
            <a:solidFill>
              <a:srgbClr val="1DB954"/>
            </a:solidFill>
          </a:ln>
        </p:spPr>
        <p:txBody>
          <a:bodyPr wrap="square" lIns="120000" tIns="80000" rIns="120000" bIns="80000"/>
          <a:lstStyle/>
          <a:p>
            <a:pPr algn="l"/>
            <a:r>
              <a:rPr lang="en-US" sz="1200" b="0" dirty="0">
                <a:solidFill>
                  <a:srgbClr val="CCCCCC"/>
                </a:solidFill>
                <a:latin typeface="Calibri"/>
              </a:rPr>
              <a:t xml:space="preserve">Audio quality is largely irrelevant to Spotify popularity. What matters is </a:t>
            </a:r>
            <a:r>
              <a:rPr lang="en-US" sz="1200" b="1" dirty="0">
                <a:solidFill>
                  <a:srgbClr val="1DB954"/>
                </a:solidFill>
                <a:latin typeface="Calibri"/>
              </a:rPr>
              <a:t>when you release and who you are.</a:t>
            </a:r>
          </a:p>
        </p:txBody>
      </p:sp>
      <p:sp>
        <p:nvSpPr>
          <p:cNvPr id="11" name="Footer"/>
          <p:cNvSpPr/>
          <p:nvPr/>
        </p:nvSpPr>
        <p:spPr>
          <a:xfrm>
            <a:off x="0" y="4953600"/>
            <a:ext cx="9144000" cy="189900"/>
          </a:xfrm>
          <a:prstGeom prst="rect">
            <a:avLst/>
          </a:prstGeom>
          <a:solidFill>
            <a:srgbClr val="1A1A1A"/>
          </a:solidFill>
        </p:spPr>
        <p:txBody>
          <a:bodyPr anchor="ctr"/>
          <a:lstStyle/>
          <a:p>
            <a:pPr algn="ctr"/>
            <a:r>
              <a:rPr lang="en-US" sz="900" dirty="0">
                <a:solidFill>
                  <a:srgbClr val="888888"/>
                </a:solidFill>
                <a:latin typeface="Calibri"/>
              </a:rPr>
              <a:t>Spotify Hit Predictor | Capstone Project</a:t>
            </a:r>
          </a:p>
        </p:txBody>
      </p:sp>
      <p:pic>
        <p:nvPicPr>
          <p:cNvPr id="12" name="SpotifyWatermark"/>
          <p:cNvPicPr/>
          <p:nvPr/>
        </p:nvPicPr>
        <p:blipFill>
          <a:blip r:embed="rId4"/>
          <a:stretch>
            <a:fillRect/>
          </a:stretch>
        </p:blipFill>
        <p:spPr>
          <a:xfrm>
            <a:off x="8350000" y="4650000"/>
            <a:ext cx="640080" cy="64008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Key Findings">
    <p:bg>
      <p:bgPr>
        <a:solidFill>
          <a:srgbClr val="12121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opBar"/>
          <p:cNvSpPr/>
          <p:nvPr/>
        </p:nvSpPr>
        <p:spPr>
          <a:xfrm>
            <a:off x="0" y="0"/>
            <a:ext cx="9144000" cy="73152"/>
          </a:xfrm>
          <a:prstGeom prst="rect">
            <a:avLst/>
          </a:prstGeom>
          <a:solidFill>
            <a:srgbClr val="1DB954"/>
          </a:solidFill>
        </p:spPr>
        <p:txBody>
          <a:bodyPr/>
          <a:lstStyle/>
          <a:p>
            <a:endParaRPr lang="en-US"/>
          </a:p>
        </p:txBody>
      </p:sp>
      <p:sp>
        <p:nvSpPr>
          <p:cNvPr id="3" name="Title"/>
          <p:cNvSpPr/>
          <p:nvPr/>
        </p:nvSpPr>
        <p:spPr>
          <a:xfrm>
            <a:off x="548640" y="140000"/>
            <a:ext cx="8046720" cy="530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600" b="1" dirty="0">
                <a:solidFill>
                  <a:srgbClr val="FFFFFF"/>
                </a:solidFill>
                <a:latin typeface="Calibri"/>
              </a:rPr>
              <a:t>Key Findings: What Actually Drives Popularity</a:t>
            </a:r>
          </a:p>
        </p:txBody>
      </p:sp>
      <p:sp>
        <p:nvSpPr>
          <p:cNvPr id="10" name="KFBg"/>
          <p:cNvSpPr/>
          <p:nvPr/>
        </p:nvSpPr>
        <p:spPr>
          <a:xfrm>
            <a:off x="457200" y="780000"/>
            <a:ext cx="4114800" cy="1300000"/>
          </a:xfrm>
          <a:prstGeom prst="rect">
            <a:avLst/>
          </a:prstGeom>
          <a:solidFill>
            <a:srgbClr val="1C1C1C"/>
          </a:solidFill>
        </p:spPr>
        <p:txBody>
          <a:bodyPr/>
          <a:lstStyle/>
          <a:p>
            <a:endParaRPr lang="en-US"/>
          </a:p>
        </p:txBody>
      </p:sp>
      <p:sp>
        <p:nvSpPr>
          <p:cNvPr id="11" name="KFStat"/>
          <p:cNvSpPr/>
          <p:nvPr/>
        </p:nvSpPr>
        <p:spPr>
          <a:xfrm>
            <a:off x="548640" y="860000"/>
            <a:ext cx="800000" cy="1150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2200" b="1" dirty="0">
                <a:solidFill>
                  <a:srgbClr val="1DB954"/>
                </a:solidFill>
                <a:latin typeface="Calibri"/>
              </a:rPr>
              <a:t>r=0.82</a:t>
            </a:r>
          </a:p>
        </p:txBody>
      </p:sp>
      <p:sp>
        <p:nvSpPr>
          <p:cNvPr id="12" name="KFText"/>
          <p:cNvSpPr/>
          <p:nvPr/>
        </p:nvSpPr>
        <p:spPr>
          <a:xfrm>
            <a:off x="1417200" y="860000"/>
            <a:ext cx="3064800" cy="1150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200" b="1" dirty="0">
                <a:solidFill>
                  <a:srgbClr val="FFFFFF"/>
                </a:solidFill>
                <a:latin typeface="Calibri"/>
              </a:rPr>
              <a:t>Year</a:t>
            </a:r>
          </a:p>
          <a:p>
            <a:pPr marL="0" indent="0">
              <a:buNone/>
            </a:pPr>
            <a:endParaRPr lang="en-US" sz="400" dirty="0"/>
          </a:p>
          <a:p>
            <a:pPr marL="0" indent="0">
              <a:buNone/>
            </a:pPr>
            <a:r>
              <a:rPr lang="en-US" sz="1050" dirty="0">
                <a:solidFill>
                  <a:srgbClr val="AAAAAA"/>
                </a:solidFill>
                <a:latin typeface="Calibri"/>
              </a:rPr>
              <a:t>Release year is the top predictor by far – about 2x stronger than the best audio signal. This is structural: Spotify's algorithm weights recent streams more heavily, so newer tracks score higher regardless of quality.</a:t>
            </a:r>
          </a:p>
        </p:txBody>
      </p:sp>
      <p:sp>
        <p:nvSpPr>
          <p:cNvPr id="13" name="KFBg"/>
          <p:cNvSpPr/>
          <p:nvPr/>
        </p:nvSpPr>
        <p:spPr>
          <a:xfrm>
            <a:off x="4662480" y="780000"/>
            <a:ext cx="4114800" cy="1300000"/>
          </a:xfrm>
          <a:prstGeom prst="rect">
            <a:avLst/>
          </a:prstGeom>
          <a:solidFill>
            <a:srgbClr val="1C1C1C"/>
          </a:solidFill>
        </p:spPr>
        <p:txBody>
          <a:bodyPr/>
          <a:lstStyle/>
          <a:p>
            <a:endParaRPr lang="en-US"/>
          </a:p>
        </p:txBody>
      </p:sp>
      <p:sp>
        <p:nvSpPr>
          <p:cNvPr id="14" name="KFStat"/>
          <p:cNvSpPr/>
          <p:nvPr/>
        </p:nvSpPr>
        <p:spPr>
          <a:xfrm>
            <a:off x="4753920" y="860000"/>
            <a:ext cx="800000" cy="1150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2200" b="1" dirty="0">
                <a:solidFill>
                  <a:srgbClr val="1DB954"/>
                </a:solidFill>
                <a:latin typeface="Calibri"/>
              </a:rPr>
              <a:t>r=0.72</a:t>
            </a:r>
          </a:p>
        </p:txBody>
      </p:sp>
      <p:sp>
        <p:nvSpPr>
          <p:cNvPr id="15" name="KFText"/>
          <p:cNvSpPr/>
          <p:nvPr/>
        </p:nvSpPr>
        <p:spPr>
          <a:xfrm>
            <a:off x="5622480" y="860000"/>
            <a:ext cx="3064800" cy="1150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200" b="1" dirty="0">
                <a:solidFill>
                  <a:srgbClr val="FFFFFF"/>
                </a:solidFill>
                <a:latin typeface="Calibri"/>
              </a:rPr>
              <a:t>Artist Reputation</a:t>
            </a:r>
          </a:p>
          <a:p>
            <a:pPr marL="0" indent="0">
              <a:buNone/>
            </a:pPr>
            <a:endParaRPr lang="en-US" sz="400" dirty="0"/>
          </a:p>
          <a:p>
            <a:pPr marL="0" indent="0">
              <a:buNone/>
            </a:pPr>
            <a:r>
              <a:rPr lang="en-US" sz="1050" dirty="0">
                <a:solidFill>
                  <a:srgbClr val="AAAAAA"/>
                </a:solidFill>
                <a:latin typeface="Calibri"/>
              </a:rPr>
              <a:t>Artist average popularity is the most actionable metric you can compute before signing. It is calculable from public Spotify data and gives a direct read on royalty risk.</a:t>
            </a:r>
          </a:p>
        </p:txBody>
      </p:sp>
      <p:sp>
        <p:nvSpPr>
          <p:cNvPr id="16" name="KFBg"/>
          <p:cNvSpPr/>
          <p:nvPr/>
        </p:nvSpPr>
        <p:spPr>
          <a:xfrm>
            <a:off x="457200" y="2220000"/>
            <a:ext cx="4114800" cy="1300000"/>
          </a:xfrm>
          <a:prstGeom prst="rect">
            <a:avLst/>
          </a:prstGeom>
          <a:solidFill>
            <a:srgbClr val="1C1C1C"/>
          </a:solidFill>
        </p:spPr>
        <p:txBody>
          <a:bodyPr/>
          <a:lstStyle/>
          <a:p>
            <a:endParaRPr lang="en-US"/>
          </a:p>
        </p:txBody>
      </p:sp>
      <p:sp>
        <p:nvSpPr>
          <p:cNvPr id="17" name="KFStat"/>
          <p:cNvSpPr/>
          <p:nvPr/>
        </p:nvSpPr>
        <p:spPr>
          <a:xfrm>
            <a:off x="548640" y="2300000"/>
            <a:ext cx="800000" cy="1150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2200" b="1" dirty="0">
                <a:solidFill>
                  <a:srgbClr val="1DB954"/>
                </a:solidFill>
                <a:latin typeface="Calibri"/>
              </a:rPr>
              <a:t>r=0.41</a:t>
            </a:r>
          </a:p>
        </p:txBody>
      </p:sp>
      <p:sp>
        <p:nvSpPr>
          <p:cNvPr id="18" name="KFText"/>
          <p:cNvSpPr/>
          <p:nvPr/>
        </p:nvSpPr>
        <p:spPr>
          <a:xfrm>
            <a:off x="1417200" y="2300000"/>
            <a:ext cx="3064800" cy="1150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200" b="1" dirty="0">
                <a:solidFill>
                  <a:srgbClr val="FFFFFF"/>
                </a:solidFill>
                <a:latin typeface="Calibri"/>
              </a:rPr>
              <a:t>Loudness</a:t>
            </a:r>
          </a:p>
          <a:p>
            <a:pPr marL="0" indent="0">
              <a:buNone/>
            </a:pPr>
            <a:endParaRPr lang="en-US" sz="400" dirty="0"/>
          </a:p>
          <a:p>
            <a:pPr marL="0" indent="0">
              <a:buNone/>
            </a:pPr>
            <a:r>
              <a:rPr lang="en-US" sz="1050" dirty="0">
                <a:solidFill>
                  <a:srgbClr val="AAAAAA"/>
                </a:solidFill>
                <a:latin typeface="Calibri"/>
              </a:rPr>
              <a:t>Loudness and danceability show positive correlations, but once year and artist context are included, XGBoost assigns them less than 3% combined weight. Strong raw correlation, weak independent predictor.</a:t>
            </a:r>
          </a:p>
        </p:txBody>
      </p:sp>
      <p:sp>
        <p:nvSpPr>
          <p:cNvPr id="19" name="KFBg"/>
          <p:cNvSpPr/>
          <p:nvPr/>
        </p:nvSpPr>
        <p:spPr>
          <a:xfrm>
            <a:off x="4662480" y="2220000"/>
            <a:ext cx="4114800" cy="1300000"/>
          </a:xfrm>
          <a:prstGeom prst="rect">
            <a:avLst/>
          </a:prstGeom>
          <a:solidFill>
            <a:srgbClr val="1C1C1C"/>
          </a:solidFill>
        </p:spPr>
        <p:txBody>
          <a:bodyPr/>
          <a:lstStyle/>
          <a:p>
            <a:endParaRPr lang="en-US"/>
          </a:p>
        </p:txBody>
      </p:sp>
      <p:sp>
        <p:nvSpPr>
          <p:cNvPr id="20" name="KFStat"/>
          <p:cNvSpPr/>
          <p:nvPr/>
        </p:nvSpPr>
        <p:spPr>
          <a:xfrm>
            <a:off x="4753920" y="2300000"/>
            <a:ext cx="800000" cy="1150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2200" b="1" dirty="0">
                <a:solidFill>
                  <a:srgbClr val="1DB954"/>
                </a:solidFill>
                <a:latin typeface="Calibri"/>
              </a:rPr>
              <a:t>r=-0.47</a:t>
            </a:r>
          </a:p>
        </p:txBody>
      </p:sp>
      <p:sp>
        <p:nvSpPr>
          <p:cNvPr id="21" name="KFText"/>
          <p:cNvSpPr/>
          <p:nvPr/>
        </p:nvSpPr>
        <p:spPr>
          <a:xfrm>
            <a:off x="5622480" y="2300000"/>
            <a:ext cx="3064800" cy="1150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200" b="1" dirty="0">
                <a:solidFill>
                  <a:srgbClr val="FFFFFF"/>
                </a:solidFill>
                <a:latin typeface="Calibri"/>
              </a:rPr>
              <a:t>Acousticness</a:t>
            </a:r>
          </a:p>
          <a:p>
            <a:pPr marL="0" indent="0">
              <a:buNone/>
            </a:pPr>
            <a:endParaRPr lang="en-US" sz="400" dirty="0"/>
          </a:p>
          <a:p>
            <a:pPr marL="0" indent="0">
              <a:buNone/>
            </a:pPr>
            <a:r>
              <a:rPr lang="en-US" sz="1050" dirty="0">
                <a:solidFill>
                  <a:srgbClr val="AAAAAA"/>
                </a:solidFill>
                <a:latin typeface="Calibri"/>
              </a:rPr>
              <a:t>Acoustic tracks score lower globally, but this reflects dataset composition. Acoustic genre artists simply underperform on the global Spotify chart relative to their within genre standing.</a:t>
            </a:r>
          </a:p>
        </p:txBody>
      </p:sp>
      <p:sp>
        <p:nvSpPr>
          <p:cNvPr id="22" name="KFBg"/>
          <p:cNvSpPr/>
          <p:nvPr/>
        </p:nvSpPr>
        <p:spPr>
          <a:xfrm>
            <a:off x="457200" y="3660000"/>
            <a:ext cx="4114800" cy="1300000"/>
          </a:xfrm>
          <a:prstGeom prst="rect">
            <a:avLst/>
          </a:prstGeom>
          <a:solidFill>
            <a:srgbClr val="1C1C1C"/>
          </a:solidFill>
        </p:spPr>
        <p:txBody>
          <a:bodyPr/>
          <a:lstStyle/>
          <a:p>
            <a:endParaRPr lang="en-US"/>
          </a:p>
        </p:txBody>
      </p:sp>
      <p:sp>
        <p:nvSpPr>
          <p:cNvPr id="23" name="KFStat"/>
          <p:cNvSpPr/>
          <p:nvPr/>
        </p:nvSpPr>
        <p:spPr>
          <a:xfrm>
            <a:off x="548640" y="3740000"/>
            <a:ext cx="800000" cy="1150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2200" b="1" dirty="0">
                <a:solidFill>
                  <a:srgbClr val="1DB954"/>
                </a:solidFill>
                <a:latin typeface="Calibri"/>
              </a:rPr>
              <a:t>97%</a:t>
            </a:r>
          </a:p>
        </p:txBody>
      </p:sp>
      <p:sp>
        <p:nvSpPr>
          <p:cNvPr id="24" name="KFText"/>
          <p:cNvSpPr/>
          <p:nvPr/>
        </p:nvSpPr>
        <p:spPr>
          <a:xfrm>
            <a:off x="1417200" y="3740000"/>
            <a:ext cx="3064800" cy="1150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200" b="1" dirty="0">
                <a:solidFill>
                  <a:srgbClr val="FFFFFF"/>
                </a:solidFill>
                <a:latin typeface="Calibri"/>
              </a:rPr>
              <a:t>Model Weight</a:t>
            </a:r>
          </a:p>
          <a:p>
            <a:pPr marL="0" indent="0">
              <a:buNone/>
            </a:pPr>
            <a:endParaRPr lang="en-US" sz="400" dirty="0"/>
          </a:p>
          <a:p>
            <a:pPr marL="0" indent="0">
              <a:buNone/>
            </a:pPr>
            <a:r>
              <a:rPr lang="en-US" sz="1050" dirty="0">
                <a:solidFill>
                  <a:srgbClr val="AAAAAA"/>
                </a:solidFill>
                <a:latin typeface="Calibri"/>
              </a:rPr>
              <a:t>Year and artist history account for 97% of what XGBoost learns. Tempo, energy, valence are essentially irrelevant once context is included.</a:t>
            </a:r>
          </a:p>
        </p:txBody>
      </p:sp>
      <p:sp>
        <p:nvSpPr>
          <p:cNvPr id="25" name="KFBg"/>
          <p:cNvSpPr/>
          <p:nvPr/>
        </p:nvSpPr>
        <p:spPr>
          <a:xfrm>
            <a:off x="4662480" y="3660000"/>
            <a:ext cx="4114800" cy="1300000"/>
          </a:xfrm>
          <a:prstGeom prst="rect">
            <a:avLst/>
          </a:prstGeom>
          <a:solidFill>
            <a:srgbClr val="1C1C1C"/>
          </a:solidFill>
        </p:spPr>
        <p:txBody>
          <a:bodyPr/>
          <a:lstStyle/>
          <a:p>
            <a:endParaRPr lang="en-US"/>
          </a:p>
        </p:txBody>
      </p:sp>
      <p:sp>
        <p:nvSpPr>
          <p:cNvPr id="26" name="KFStat"/>
          <p:cNvSpPr/>
          <p:nvPr/>
        </p:nvSpPr>
        <p:spPr>
          <a:xfrm>
            <a:off x="4753920" y="3740000"/>
            <a:ext cx="800000" cy="1150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2200" b="1" dirty="0">
                <a:solidFill>
                  <a:srgbClr val="1DB954"/>
                </a:solidFill>
                <a:latin typeface="Calibri"/>
              </a:rPr>
              <a:t>&lt;3%</a:t>
            </a:r>
          </a:p>
        </p:txBody>
      </p:sp>
      <p:sp>
        <p:nvSpPr>
          <p:cNvPr id="27" name="KFText"/>
          <p:cNvSpPr/>
          <p:nvPr/>
        </p:nvSpPr>
        <p:spPr>
          <a:xfrm>
            <a:off x="5622480" y="3740000"/>
            <a:ext cx="3064800" cy="1150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200" b="1" dirty="0">
                <a:solidFill>
                  <a:srgbClr val="FFFFFF"/>
                </a:solidFill>
                <a:latin typeface="Calibri"/>
              </a:rPr>
              <a:t>Audio Features</a:t>
            </a:r>
          </a:p>
          <a:p>
            <a:pPr marL="0" indent="0">
              <a:buNone/>
            </a:pPr>
            <a:endParaRPr lang="en-US" sz="400" dirty="0"/>
          </a:p>
          <a:p>
            <a:pPr marL="0" indent="0">
              <a:buNone/>
            </a:pPr>
            <a:r>
              <a:rPr lang="en-US" sz="1050" dirty="0">
                <a:solidFill>
                  <a:srgbClr val="AAAAAA"/>
                </a:solidFill>
                <a:latin typeface="Calibri"/>
              </a:rPr>
              <a:t>Sound profile does not drive Spotify popularity. The implication: producing a “better-sounding” song is not a reliable lever for commercial streaming performance.</a:t>
            </a:r>
          </a:p>
        </p:txBody>
      </p:sp>
      <p:sp>
        <p:nvSpPr>
          <p:cNvPr id="90" name="FooterBar"/>
          <p:cNvSpPr/>
          <p:nvPr/>
        </p:nvSpPr>
        <p:spPr>
          <a:xfrm>
            <a:off x="0" y="4983480"/>
            <a:ext cx="9144000" cy="160020"/>
          </a:xfrm>
          <a:prstGeom prst="rect">
            <a:avLst/>
          </a:prstGeom>
          <a:solidFill>
            <a:srgbClr val="282828"/>
          </a:solidFill>
        </p:spPr>
        <p:txBody>
          <a:bodyPr/>
          <a:lstStyle/>
          <a:p>
            <a:endParaRPr lang="en-US"/>
          </a:p>
        </p:txBody>
      </p:sp>
      <p:sp>
        <p:nvSpPr>
          <p:cNvPr id="91" name="FooterText"/>
          <p:cNvSpPr/>
          <p:nvPr/>
        </p:nvSpPr>
        <p:spPr>
          <a:xfrm>
            <a:off x="457200" y="5001768"/>
            <a:ext cx="8229600" cy="1371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900" dirty="0">
                <a:solidFill>
                  <a:srgbClr val="B3B3B3"/>
                </a:solidFill>
                <a:latin typeface="Calibri"/>
              </a:rPr>
              <a:t>Spotify Hit Predictor | Capstone Project</a:t>
            </a:r>
          </a:p>
        </p:txBody>
      </p:sp>
      <p:pic>
        <p:nvPicPr>
          <p:cNvPr id="999" name="SpotifyWatermark"/>
          <p:cNvPicPr>
            <a:picLocks noChangeAspect="1"/>
          </p:cNvPicPr>
          <p:nvPr/>
        </p:nvPicPr>
        <p:blipFill>
          <a:blip r:embed="rId3"/>
        </p:blipFill>
        <p:spPr>
          <a:xfrm>
            <a:off x="8350000" y="4650000"/>
            <a:ext cx="640080" cy="64008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Business Implications">
    <p:bg>
      <p:bgPr>
        <a:solidFill>
          <a:srgbClr val="12121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opBar"/>
          <p:cNvSpPr/>
          <p:nvPr/>
        </p:nvSpPr>
        <p:spPr>
          <a:xfrm>
            <a:off x="0" y="0"/>
            <a:ext cx="9144000" cy="73152"/>
          </a:xfrm>
          <a:prstGeom prst="rect">
            <a:avLst/>
          </a:prstGeom>
          <a:solidFill>
            <a:srgbClr val="1DB954"/>
          </a:solidFill>
        </p:spPr>
        <p:txBody>
          <a:bodyPr/>
          <a:lstStyle/>
          <a:p>
            <a:endParaRPr lang="en-US"/>
          </a:p>
        </p:txBody>
      </p:sp>
      <p:sp>
        <p:nvSpPr>
          <p:cNvPr id="3" name="Title"/>
          <p:cNvSpPr/>
          <p:nvPr/>
        </p:nvSpPr>
        <p:spPr>
          <a:xfrm>
            <a:off x="523239" y="250070"/>
            <a:ext cx="8046720" cy="530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600" b="1" dirty="0">
                <a:solidFill>
                  <a:srgbClr val="FFFFFF"/>
                </a:solidFill>
                <a:latin typeface="Calibri"/>
              </a:rPr>
              <a:t>Business Implications: Three Decisions This Model Informs</a:t>
            </a:r>
          </a:p>
        </p:txBody>
      </p:sp>
      <p:sp>
        <p:nvSpPr>
          <p:cNvPr id="20" name="BizBg"/>
          <p:cNvSpPr/>
          <p:nvPr/>
        </p:nvSpPr>
        <p:spPr>
          <a:xfrm>
            <a:off x="457200" y="1036865"/>
            <a:ext cx="8229600" cy="1150000"/>
          </a:xfrm>
          <a:prstGeom prst="rect">
            <a:avLst/>
          </a:prstGeom>
          <a:solidFill>
            <a:srgbClr val="1C1C1C"/>
          </a:solidFill>
        </p:spPr>
        <p:txBody>
          <a:bodyPr/>
          <a:lstStyle/>
          <a:p>
            <a:endParaRPr lang="en-US"/>
          </a:p>
        </p:txBody>
      </p:sp>
      <p:sp>
        <p:nvSpPr>
          <p:cNvPr id="21" name="BizLeft"/>
          <p:cNvSpPr/>
          <p:nvPr/>
        </p:nvSpPr>
        <p:spPr>
          <a:xfrm>
            <a:off x="457200" y="1036865"/>
            <a:ext cx="45720" cy="1150000"/>
          </a:xfrm>
          <a:prstGeom prst="rect">
            <a:avLst/>
          </a:prstGeom>
          <a:solidFill>
            <a:srgbClr val="1DB954"/>
          </a:solidFill>
        </p:spPr>
        <p:txBody>
          <a:bodyPr/>
          <a:lstStyle/>
          <a:p>
            <a:endParaRPr lang="en-US"/>
          </a:p>
        </p:txBody>
      </p:sp>
      <p:sp>
        <p:nvSpPr>
          <p:cNvPr id="22" name="BizText"/>
          <p:cNvSpPr/>
          <p:nvPr/>
        </p:nvSpPr>
        <p:spPr>
          <a:xfrm>
            <a:off x="594360" y="1116865"/>
            <a:ext cx="8046720" cy="1010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100" b="1" dirty="0">
                <a:solidFill>
                  <a:srgbClr val="AAAAAA"/>
                </a:solidFill>
                <a:latin typeface="Calibri"/>
              </a:rPr>
              <a:t xml:space="preserve">01  </a:t>
            </a:r>
            <a:r>
              <a:rPr lang="en-US" sz="14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 xml:space="preserve">Low </a:t>
            </a:r>
            <a:r>
              <a:rPr lang="en-US" sz="1400" b="1" dirty="0" err="1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avg_popularity</a:t>
            </a:r>
            <a:r>
              <a:rPr lang="en-US" sz="14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 xml:space="preserve"> + premium rate = high financial risk</a:t>
            </a:r>
            <a:endParaRPr lang="en-US" sz="1400" dirty="0"/>
          </a:p>
          <a:p>
            <a:pPr marL="0" indent="0">
              <a:buNone/>
            </a:pPr>
            <a:endParaRPr lang="en-US" sz="400" dirty="0"/>
          </a:p>
          <a:p>
            <a:pPr marL="0" indent="0">
              <a:buNone/>
            </a:pPr>
            <a:r>
              <a:rPr lang="en-US" sz="1200" dirty="0">
                <a:solidFill>
                  <a:srgbClr val="CCCCCC"/>
                </a:solidFill>
                <a:latin typeface="Calibri"/>
              </a:rPr>
              <a:t>artist_avg_popularity is publicly calculable from Spotify data before any contract is signed. Artists below 30 average popularity carry structurally high royalty-to-stream cost risk. Make this a standard pre-contract filter.</a:t>
            </a:r>
          </a:p>
        </p:txBody>
      </p:sp>
      <p:sp>
        <p:nvSpPr>
          <p:cNvPr id="23" name="BizBg"/>
          <p:cNvSpPr/>
          <p:nvPr/>
        </p:nvSpPr>
        <p:spPr>
          <a:xfrm>
            <a:off x="457200" y="2296865"/>
            <a:ext cx="8229600" cy="1150000"/>
          </a:xfrm>
          <a:prstGeom prst="rect">
            <a:avLst/>
          </a:prstGeom>
          <a:solidFill>
            <a:srgbClr val="1C1C1C"/>
          </a:solidFill>
        </p:spPr>
        <p:txBody>
          <a:bodyPr/>
          <a:lstStyle/>
          <a:p>
            <a:endParaRPr lang="en-US"/>
          </a:p>
        </p:txBody>
      </p:sp>
      <p:sp>
        <p:nvSpPr>
          <p:cNvPr id="24" name="BizLeft"/>
          <p:cNvSpPr/>
          <p:nvPr/>
        </p:nvSpPr>
        <p:spPr>
          <a:xfrm>
            <a:off x="457200" y="2296865"/>
            <a:ext cx="45720" cy="1150000"/>
          </a:xfrm>
          <a:prstGeom prst="rect">
            <a:avLst/>
          </a:prstGeom>
          <a:solidFill>
            <a:srgbClr val="1DB954"/>
          </a:solidFill>
        </p:spPr>
        <p:txBody>
          <a:bodyPr/>
          <a:lstStyle/>
          <a:p>
            <a:endParaRPr lang="en-US"/>
          </a:p>
        </p:txBody>
      </p:sp>
      <p:sp>
        <p:nvSpPr>
          <p:cNvPr id="25" name="BizText"/>
          <p:cNvSpPr/>
          <p:nvPr/>
        </p:nvSpPr>
        <p:spPr>
          <a:xfrm>
            <a:off x="594360" y="2376865"/>
            <a:ext cx="8046720" cy="1010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100" b="1" dirty="0">
                <a:solidFill>
                  <a:srgbClr val="AAAAAA"/>
                </a:solidFill>
                <a:latin typeface="Calibri"/>
              </a:rPr>
              <a:t xml:space="preserve">02  </a:t>
            </a:r>
            <a:r>
              <a:rPr lang="en-US" sz="1400" b="1" dirty="0">
                <a:solidFill>
                  <a:srgbClr val="FFFFFF"/>
                </a:solidFill>
                <a:latin typeface="Calibri"/>
              </a:rPr>
              <a:t>The missing variable: marketing</a:t>
            </a:r>
          </a:p>
          <a:p>
            <a:pPr marL="0" indent="0">
              <a:buNone/>
            </a:pPr>
            <a:endParaRPr lang="en-US" sz="400" dirty="0"/>
          </a:p>
          <a:p>
            <a:pPr marL="0" indent="0">
              <a:buNone/>
            </a:pPr>
            <a:r>
              <a:rPr lang="en-US" sz="1200" dirty="0">
                <a:solidFill>
                  <a:srgbClr val="B3B3B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The model explains 72% of popularity variance using only timing and artist history. The remaining variance is not random: it is driven by editorial playlist placement, social campaigns, sync deals, and label investment. Marketing spend effectiveness should be quantified before any major signing decision.</a:t>
            </a:r>
            <a:endParaRPr lang="en-US" sz="1200" dirty="0"/>
          </a:p>
        </p:txBody>
      </p:sp>
      <p:sp>
        <p:nvSpPr>
          <p:cNvPr id="26" name="BizBg"/>
          <p:cNvSpPr/>
          <p:nvPr/>
        </p:nvSpPr>
        <p:spPr>
          <a:xfrm>
            <a:off x="457200" y="3556865"/>
            <a:ext cx="8229600" cy="1150000"/>
          </a:xfrm>
          <a:prstGeom prst="rect">
            <a:avLst/>
          </a:prstGeom>
          <a:solidFill>
            <a:srgbClr val="1C1C1C"/>
          </a:solidFill>
        </p:spPr>
        <p:txBody>
          <a:bodyPr/>
          <a:lstStyle/>
          <a:p>
            <a:endParaRPr lang="en-US"/>
          </a:p>
        </p:txBody>
      </p:sp>
      <p:sp>
        <p:nvSpPr>
          <p:cNvPr id="27" name="BizLeft"/>
          <p:cNvSpPr/>
          <p:nvPr/>
        </p:nvSpPr>
        <p:spPr>
          <a:xfrm>
            <a:off x="457200" y="3556865"/>
            <a:ext cx="45720" cy="1150000"/>
          </a:xfrm>
          <a:prstGeom prst="rect">
            <a:avLst/>
          </a:prstGeom>
          <a:solidFill>
            <a:srgbClr val="1DB954"/>
          </a:solidFill>
        </p:spPr>
        <p:txBody>
          <a:bodyPr/>
          <a:lstStyle/>
          <a:p>
            <a:endParaRPr lang="en-US"/>
          </a:p>
        </p:txBody>
      </p:sp>
      <p:sp>
        <p:nvSpPr>
          <p:cNvPr id="28" name="BizText"/>
          <p:cNvSpPr/>
          <p:nvPr/>
        </p:nvSpPr>
        <p:spPr>
          <a:xfrm>
            <a:off x="594360" y="3636865"/>
            <a:ext cx="8046720" cy="1010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100" b="1" dirty="0">
                <a:solidFill>
                  <a:srgbClr val="AAAAAA"/>
                </a:solidFill>
                <a:latin typeface="Calibri"/>
              </a:rPr>
              <a:t xml:space="preserve">03  </a:t>
            </a:r>
            <a:r>
              <a:rPr lang="en-US" sz="1400" b="1" dirty="0">
                <a:solidFill>
                  <a:srgbClr val="FFFFFF"/>
                </a:solidFill>
                <a:latin typeface="Calibri"/>
              </a:rPr>
              <a:t>Spotify can shape its own cost base</a:t>
            </a:r>
          </a:p>
          <a:p>
            <a:pPr marL="0" indent="0">
              <a:buNone/>
            </a:pPr>
            <a:endParaRPr lang="en-US" sz="400" dirty="0"/>
          </a:p>
          <a:p>
            <a:pPr marL="0" indent="0">
              <a:buNone/>
            </a:pPr>
            <a:r>
              <a:rPr lang="en-US" sz="1200" dirty="0">
                <a:solidFill>
                  <a:srgbClr val="CCCCCC"/>
                </a:solidFill>
                <a:latin typeface="Calibri"/>
              </a:rPr>
              <a:t>If Spotify's own editorial curation drives a material share of the popularity score, it can boost lower-premium artists through targeted promotion. That reduces royalty cost per stream while keeping listeners engaged, which is a profitable incentive.</a:t>
            </a:r>
          </a:p>
        </p:txBody>
      </p:sp>
      <p:sp>
        <p:nvSpPr>
          <p:cNvPr id="90" name="FooterBar"/>
          <p:cNvSpPr/>
          <p:nvPr/>
        </p:nvSpPr>
        <p:spPr>
          <a:xfrm>
            <a:off x="0" y="4983480"/>
            <a:ext cx="9144000" cy="160020"/>
          </a:xfrm>
          <a:prstGeom prst="rect">
            <a:avLst/>
          </a:prstGeom>
          <a:solidFill>
            <a:srgbClr val="282828"/>
          </a:solidFill>
        </p:spPr>
        <p:txBody>
          <a:bodyPr/>
          <a:lstStyle/>
          <a:p>
            <a:endParaRPr lang="en-US"/>
          </a:p>
        </p:txBody>
      </p:sp>
      <p:sp>
        <p:nvSpPr>
          <p:cNvPr id="91" name="FooterText"/>
          <p:cNvSpPr/>
          <p:nvPr/>
        </p:nvSpPr>
        <p:spPr>
          <a:xfrm>
            <a:off x="457200" y="5001768"/>
            <a:ext cx="8229600" cy="1371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900" dirty="0">
                <a:solidFill>
                  <a:srgbClr val="B3B3B3"/>
                </a:solidFill>
                <a:latin typeface="Calibri"/>
              </a:rPr>
              <a:t>Spotify Hit Predictor | Capstone Project</a:t>
            </a:r>
          </a:p>
        </p:txBody>
      </p:sp>
      <p:pic>
        <p:nvPicPr>
          <p:cNvPr id="999" name="SpotifyWatermark"/>
          <p:cNvPicPr>
            <a:picLocks noChangeAspect="1"/>
          </p:cNvPicPr>
          <p:nvPr/>
        </p:nvPicPr>
        <p:blipFill>
          <a:blip r:embed="rId3"/>
        </p:blipFill>
        <p:spPr>
          <a:xfrm>
            <a:off x="8350000" y="4650000"/>
            <a:ext cx="640080" cy="64008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Limitations">
    <p:bg>
      <p:bgPr>
        <a:solidFill>
          <a:srgbClr val="12121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opBar"/>
          <p:cNvSpPr/>
          <p:nvPr/>
        </p:nvSpPr>
        <p:spPr>
          <a:xfrm>
            <a:off x="0" y="0"/>
            <a:ext cx="9144000" cy="73152"/>
          </a:xfrm>
          <a:prstGeom prst="rect">
            <a:avLst/>
          </a:prstGeom>
          <a:solidFill>
            <a:srgbClr val="1DB954"/>
          </a:solidFill>
        </p:spPr>
        <p:txBody>
          <a:bodyPr/>
          <a:lstStyle/>
          <a:p>
            <a:endParaRPr lang="en-US"/>
          </a:p>
        </p:txBody>
      </p:sp>
      <p:sp>
        <p:nvSpPr>
          <p:cNvPr id="3" name="Title"/>
          <p:cNvSpPr/>
          <p:nvPr/>
        </p:nvSpPr>
        <p:spPr>
          <a:xfrm>
            <a:off x="548640" y="140000"/>
            <a:ext cx="8046720" cy="530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600" b="1" dirty="0">
                <a:solidFill>
                  <a:srgbClr val="FFFFFF"/>
                </a:solidFill>
                <a:latin typeface="Calibri"/>
              </a:rPr>
              <a:t>Limitations</a:t>
            </a:r>
          </a:p>
        </p:txBody>
      </p:sp>
      <p:sp>
        <p:nvSpPr>
          <p:cNvPr id="10" name="LimBg"/>
          <p:cNvSpPr/>
          <p:nvPr/>
        </p:nvSpPr>
        <p:spPr>
          <a:xfrm>
            <a:off x="457200" y="770000"/>
            <a:ext cx="4023360" cy="1820000"/>
          </a:xfrm>
          <a:prstGeom prst="rect">
            <a:avLst/>
          </a:prstGeom>
          <a:solidFill>
            <a:srgbClr val="1C1C1C"/>
          </a:solidFill>
        </p:spPr>
        <p:txBody>
          <a:bodyPr/>
          <a:lstStyle/>
          <a:p>
            <a:endParaRPr lang="en-US"/>
          </a:p>
        </p:txBody>
      </p:sp>
      <p:sp>
        <p:nvSpPr>
          <p:cNvPr id="11" name="LimTop"/>
          <p:cNvSpPr/>
          <p:nvPr/>
        </p:nvSpPr>
        <p:spPr>
          <a:xfrm>
            <a:off x="457200" y="770000"/>
            <a:ext cx="4023360" cy="45720"/>
          </a:xfrm>
          <a:prstGeom prst="rect">
            <a:avLst/>
          </a:prstGeom>
          <a:solidFill>
            <a:srgbClr val="444444"/>
          </a:solidFill>
        </p:spPr>
        <p:txBody>
          <a:bodyPr/>
          <a:lstStyle/>
          <a:p>
            <a:endParaRPr lang="en-US"/>
          </a:p>
        </p:txBody>
      </p:sp>
      <p:sp>
        <p:nvSpPr>
          <p:cNvPr id="12" name="LimTxt"/>
          <p:cNvSpPr/>
          <p:nvPr/>
        </p:nvSpPr>
        <p:spPr>
          <a:xfrm>
            <a:off x="548640" y="861440"/>
            <a:ext cx="3840480" cy="16371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400" b="1" dirty="0">
                <a:solidFill>
                  <a:srgbClr val="FFFFFF"/>
                </a:solidFill>
                <a:latin typeface="Calibri"/>
              </a:rPr>
              <a:t>Genre data absent</a:t>
            </a:r>
          </a:p>
          <a:p>
            <a:pPr marL="0" indent="0">
              <a:buNone/>
            </a:pPr>
            <a:endParaRPr lang="en-US" sz="500" dirty="0"/>
          </a:p>
          <a:p>
            <a:pPr marL="0" indent="0">
              <a:buNone/>
            </a:pPr>
            <a:r>
              <a:rPr lang="en-US" sz="1200" dirty="0">
                <a:solidFill>
                  <a:schemeClr val="bg1">
                    <a:lumMod val="85000"/>
                  </a:schemeClr>
                </a:solidFill>
                <a:latin typeface="Calibri"/>
              </a:rPr>
              <a:t>Popularity is context-dependent. Norah Jones scores low globally but ranks highly within adult contemporary. A global model conflates “low streaming” with “low quality” — these are not the same thing.</a:t>
            </a:r>
          </a:p>
        </p:txBody>
      </p:sp>
      <p:sp>
        <p:nvSpPr>
          <p:cNvPr id="13" name="LimBg"/>
          <p:cNvSpPr/>
          <p:nvPr/>
        </p:nvSpPr>
        <p:spPr>
          <a:xfrm>
            <a:off x="4663440" y="770000"/>
            <a:ext cx="4023360" cy="1820000"/>
          </a:xfrm>
          <a:prstGeom prst="rect">
            <a:avLst/>
          </a:prstGeom>
          <a:solidFill>
            <a:srgbClr val="1C1C1C"/>
          </a:solidFill>
        </p:spPr>
        <p:txBody>
          <a:bodyPr/>
          <a:lstStyle/>
          <a:p>
            <a:endParaRPr lang="en-US"/>
          </a:p>
        </p:txBody>
      </p:sp>
      <p:sp>
        <p:nvSpPr>
          <p:cNvPr id="14" name="LimTop"/>
          <p:cNvSpPr/>
          <p:nvPr/>
        </p:nvSpPr>
        <p:spPr>
          <a:xfrm>
            <a:off x="4663440" y="770000"/>
            <a:ext cx="4023360" cy="45720"/>
          </a:xfrm>
          <a:prstGeom prst="rect">
            <a:avLst/>
          </a:prstGeom>
          <a:solidFill>
            <a:srgbClr val="444444"/>
          </a:solidFill>
        </p:spPr>
        <p:txBody>
          <a:bodyPr/>
          <a:lstStyle/>
          <a:p>
            <a:endParaRPr lang="en-US"/>
          </a:p>
        </p:txBody>
      </p:sp>
      <p:sp>
        <p:nvSpPr>
          <p:cNvPr id="15" name="LimTxt"/>
          <p:cNvSpPr/>
          <p:nvPr/>
        </p:nvSpPr>
        <p:spPr>
          <a:xfrm>
            <a:off x="4754880" y="861440"/>
            <a:ext cx="3840480" cy="16371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400" b="1" dirty="0">
                <a:solidFill>
                  <a:srgbClr val="FFFFFF"/>
                </a:solidFill>
                <a:latin typeface="Calibri"/>
              </a:rPr>
              <a:t>Spotify embeds its own marketing</a:t>
            </a:r>
          </a:p>
          <a:p>
            <a:pPr marL="0" indent="0">
              <a:buNone/>
            </a:pPr>
            <a:endParaRPr lang="en-US" sz="500" dirty="0"/>
          </a:p>
          <a:p>
            <a:pPr marL="0" indent="0">
              <a:buNone/>
            </a:pPr>
            <a:r>
              <a:rPr lang="en-US" sz="1200" dirty="0">
                <a:solidFill>
                  <a:schemeClr val="bg1">
                    <a:lumMod val="85000"/>
                  </a:schemeClr>
                </a:solidFill>
                <a:latin typeface="Calibri"/>
              </a:rPr>
              <a:t>The popularity score reflects streams partly driven by editorial playlists and algorithmic promotion. The model cannot separate organic popularity from platform amplified popularity.</a:t>
            </a:r>
          </a:p>
        </p:txBody>
      </p:sp>
      <p:sp>
        <p:nvSpPr>
          <p:cNvPr id="16" name="LimBg"/>
          <p:cNvSpPr/>
          <p:nvPr/>
        </p:nvSpPr>
        <p:spPr>
          <a:xfrm>
            <a:off x="457200" y="2700000"/>
            <a:ext cx="4023360" cy="1820000"/>
          </a:xfrm>
          <a:prstGeom prst="rect">
            <a:avLst/>
          </a:prstGeom>
          <a:solidFill>
            <a:srgbClr val="1C1C1C"/>
          </a:solidFill>
        </p:spPr>
        <p:txBody>
          <a:bodyPr/>
          <a:lstStyle/>
          <a:p>
            <a:endParaRPr lang="en-US"/>
          </a:p>
        </p:txBody>
      </p:sp>
      <p:sp>
        <p:nvSpPr>
          <p:cNvPr id="17" name="LimTop"/>
          <p:cNvSpPr/>
          <p:nvPr/>
        </p:nvSpPr>
        <p:spPr>
          <a:xfrm>
            <a:off x="457200" y="2700000"/>
            <a:ext cx="4023360" cy="45720"/>
          </a:xfrm>
          <a:prstGeom prst="rect">
            <a:avLst/>
          </a:prstGeom>
          <a:solidFill>
            <a:srgbClr val="444444"/>
          </a:solidFill>
        </p:spPr>
        <p:txBody>
          <a:bodyPr/>
          <a:lstStyle/>
          <a:p>
            <a:endParaRPr lang="en-US"/>
          </a:p>
        </p:txBody>
      </p:sp>
      <p:sp>
        <p:nvSpPr>
          <p:cNvPr id="18" name="LimTxt"/>
          <p:cNvSpPr/>
          <p:nvPr/>
        </p:nvSpPr>
        <p:spPr>
          <a:xfrm>
            <a:off x="548640" y="2791440"/>
            <a:ext cx="3840480" cy="16371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400" b="1" dirty="0">
                <a:solidFill>
                  <a:srgbClr val="FFFFFF"/>
                </a:solidFill>
                <a:latin typeface="Calibri"/>
              </a:rPr>
              <a:t>Static 2021 snapshot</a:t>
            </a:r>
          </a:p>
          <a:p>
            <a:pPr marL="0" indent="0">
              <a:buNone/>
            </a:pPr>
            <a:endParaRPr lang="en-US" sz="500" dirty="0"/>
          </a:p>
          <a:p>
            <a:pPr marL="0" indent="0">
              <a:buNone/>
            </a:pPr>
            <a:r>
              <a:rPr lang="en-US" sz="1200" dirty="0">
                <a:solidFill>
                  <a:schemeClr val="bg1">
                    <a:lumMod val="85000"/>
                  </a:schemeClr>
                </a:solidFill>
                <a:latin typeface="Calibri"/>
              </a:rPr>
              <a:t>Popularity scores decay as attention shifts to newer releases. The model systematically underestimates tracks that gained streams after 2021 and overestimates older catalogue whose rates have since dropped.</a:t>
            </a:r>
          </a:p>
        </p:txBody>
      </p:sp>
      <p:sp>
        <p:nvSpPr>
          <p:cNvPr id="19" name="LimBg"/>
          <p:cNvSpPr/>
          <p:nvPr/>
        </p:nvSpPr>
        <p:spPr>
          <a:xfrm>
            <a:off x="4663440" y="2700000"/>
            <a:ext cx="4023360" cy="1820000"/>
          </a:xfrm>
          <a:prstGeom prst="rect">
            <a:avLst/>
          </a:prstGeom>
          <a:solidFill>
            <a:srgbClr val="1C1C1C"/>
          </a:solidFill>
        </p:spPr>
        <p:txBody>
          <a:bodyPr/>
          <a:lstStyle/>
          <a:p>
            <a:endParaRPr lang="en-US"/>
          </a:p>
        </p:txBody>
      </p:sp>
      <p:sp>
        <p:nvSpPr>
          <p:cNvPr id="20" name="LimTop"/>
          <p:cNvSpPr/>
          <p:nvPr/>
        </p:nvSpPr>
        <p:spPr>
          <a:xfrm>
            <a:off x="4663440" y="2700000"/>
            <a:ext cx="4023360" cy="45720"/>
          </a:xfrm>
          <a:prstGeom prst="rect">
            <a:avLst/>
          </a:prstGeom>
          <a:solidFill>
            <a:srgbClr val="444444"/>
          </a:solidFill>
        </p:spPr>
        <p:txBody>
          <a:bodyPr/>
          <a:lstStyle/>
          <a:p>
            <a:endParaRPr lang="en-US"/>
          </a:p>
        </p:txBody>
      </p:sp>
      <p:sp>
        <p:nvSpPr>
          <p:cNvPr id="21" name="LimTxt"/>
          <p:cNvSpPr/>
          <p:nvPr/>
        </p:nvSpPr>
        <p:spPr>
          <a:xfrm>
            <a:off x="4754880" y="2791440"/>
            <a:ext cx="3840480" cy="16371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400" b="1" dirty="0">
                <a:solidFill>
                  <a:srgbClr val="FFFFFF"/>
                </a:solidFill>
                <a:latin typeface="Calibri"/>
              </a:rPr>
              <a:t>Spotify-only measure</a:t>
            </a:r>
          </a:p>
          <a:p>
            <a:pPr marL="0" indent="0">
              <a:buNone/>
            </a:pPr>
            <a:endParaRPr lang="en-US" sz="500" dirty="0"/>
          </a:p>
          <a:p>
            <a:pPr marL="0" indent="0">
              <a:buNone/>
            </a:pPr>
            <a:r>
              <a:rPr lang="en-US" sz="1200" dirty="0">
                <a:solidFill>
                  <a:schemeClr val="bg1">
                    <a:lumMod val="85000"/>
                  </a:schemeClr>
                </a:solidFill>
                <a:latin typeface="Calibri"/>
              </a:rPr>
              <a:t>A track viral on TikTok, YouTube, or Apple Music may show low Spotify popularity. The model cannot generalise to overall commercial success, can do only to Spotify-specific streaming at one point in time.</a:t>
            </a:r>
          </a:p>
        </p:txBody>
      </p:sp>
      <p:sp>
        <p:nvSpPr>
          <p:cNvPr id="90" name="FooterBar"/>
          <p:cNvSpPr/>
          <p:nvPr/>
        </p:nvSpPr>
        <p:spPr>
          <a:xfrm>
            <a:off x="0" y="4983480"/>
            <a:ext cx="9144000" cy="160020"/>
          </a:xfrm>
          <a:prstGeom prst="rect">
            <a:avLst/>
          </a:prstGeom>
          <a:solidFill>
            <a:srgbClr val="282828"/>
          </a:solidFill>
        </p:spPr>
        <p:txBody>
          <a:bodyPr/>
          <a:lstStyle/>
          <a:p>
            <a:endParaRPr lang="en-US"/>
          </a:p>
        </p:txBody>
      </p:sp>
      <p:sp>
        <p:nvSpPr>
          <p:cNvPr id="91" name="FooterText"/>
          <p:cNvSpPr/>
          <p:nvPr/>
        </p:nvSpPr>
        <p:spPr>
          <a:xfrm>
            <a:off x="457200" y="5001768"/>
            <a:ext cx="8229600" cy="1371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900" dirty="0">
                <a:solidFill>
                  <a:srgbClr val="B3B3B3"/>
                </a:solidFill>
                <a:latin typeface="Calibri"/>
              </a:rPr>
              <a:t>Spotify Hit Predictor | Capstone Project</a:t>
            </a:r>
          </a:p>
        </p:txBody>
      </p:sp>
      <p:pic>
        <p:nvPicPr>
          <p:cNvPr id="999" name="SpotifyWatermark"/>
          <p:cNvPicPr>
            <a:picLocks noChangeAspect="1"/>
          </p:cNvPicPr>
          <p:nvPr/>
        </p:nvPicPr>
        <p:blipFill>
          <a:blip r:embed="rId3"/>
        </p:blipFill>
        <p:spPr>
          <a:xfrm>
            <a:off x="8350000" y="4650000"/>
            <a:ext cx="640080" cy="64008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12121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73152"/>
          </a:xfrm>
          <a:prstGeom prst="rect">
            <a:avLst/>
          </a:prstGeom>
          <a:solidFill>
            <a:srgbClr val="1DB954"/>
          </a:solidFill>
          <a:ln w="12700">
            <a:solidFill>
              <a:srgbClr val="1DB954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" name="Text 1"/>
          <p:cNvSpPr/>
          <p:nvPr/>
        </p:nvSpPr>
        <p:spPr>
          <a:xfrm>
            <a:off x="548640" y="274320"/>
            <a:ext cx="7315200" cy="6400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8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AWS Deployment Architecture</a:t>
            </a:r>
            <a:endParaRPr lang="en-US" sz="2800" dirty="0"/>
          </a:p>
        </p:txBody>
      </p:sp>
      <p:sp>
        <p:nvSpPr>
          <p:cNvPr id="4" name="Shape 2"/>
          <p:cNvSpPr/>
          <p:nvPr/>
        </p:nvSpPr>
        <p:spPr>
          <a:xfrm>
            <a:off x="548640" y="960120"/>
            <a:ext cx="1005840" cy="54864"/>
          </a:xfrm>
          <a:prstGeom prst="rect">
            <a:avLst/>
          </a:prstGeom>
          <a:solidFill>
            <a:srgbClr val="1DB954"/>
          </a:solidFill>
          <a:ln w="12700">
            <a:solidFill>
              <a:srgbClr val="1DB954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5" name="Shape 3"/>
          <p:cNvSpPr/>
          <p:nvPr/>
        </p:nvSpPr>
        <p:spPr>
          <a:xfrm>
            <a:off x="274320" y="1280160"/>
            <a:ext cx="1554480" cy="1371600"/>
          </a:xfrm>
          <a:prstGeom prst="roundRect">
            <a:avLst>
              <a:gd name="adj" fmla="val 6667"/>
            </a:avLst>
          </a:prstGeom>
          <a:solidFill>
            <a:srgbClr val="282828"/>
          </a:solidFill>
          <a:ln w="12700">
            <a:solidFill>
              <a:srgbClr val="535353">
                <a:alpha val="8000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6" name="Shape 4"/>
          <p:cNvSpPr/>
          <p:nvPr/>
        </p:nvSpPr>
        <p:spPr>
          <a:xfrm>
            <a:off x="274320" y="1280160"/>
            <a:ext cx="1554480" cy="64008"/>
          </a:xfrm>
          <a:prstGeom prst="rect">
            <a:avLst/>
          </a:prstGeom>
          <a:solidFill>
            <a:srgbClr val="535353"/>
          </a:solidFill>
          <a:ln w="12700">
            <a:solidFill>
              <a:srgbClr val="535353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 5"/>
          <p:cNvSpPr/>
          <p:nvPr/>
        </p:nvSpPr>
        <p:spPr>
          <a:xfrm>
            <a:off x="274320" y="1417320"/>
            <a:ext cx="155448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4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Training Data</a:t>
            </a:r>
            <a:endParaRPr lang="en-US" sz="1400" dirty="0"/>
          </a:p>
        </p:txBody>
      </p:sp>
      <p:sp>
        <p:nvSpPr>
          <p:cNvPr id="8" name="Text 6"/>
          <p:cNvSpPr/>
          <p:nvPr/>
        </p:nvSpPr>
        <p:spPr>
          <a:xfrm>
            <a:off x="274320" y="1874520"/>
            <a:ext cx="1554480" cy="6400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200" dirty="0">
                <a:solidFill>
                  <a:schemeClr val="bg1">
                    <a:lumMod val="85000"/>
                  </a:schemeClr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Spotify CSV</a:t>
            </a:r>
            <a:endParaRPr lang="en-US" sz="1200" dirty="0">
              <a:solidFill>
                <a:schemeClr val="bg1">
                  <a:lumMod val="85000"/>
                </a:schemeClr>
              </a:solidFill>
            </a:endParaRPr>
          </a:p>
          <a:p>
            <a:pPr marL="0" indent="0" algn="ctr">
              <a:buNone/>
            </a:pPr>
            <a:r>
              <a:rPr lang="en-US" sz="1200" dirty="0">
                <a:solidFill>
                  <a:schemeClr val="bg1">
                    <a:lumMod val="85000"/>
                  </a:schemeClr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142,552 tracks</a:t>
            </a:r>
            <a:endParaRPr lang="en-US" sz="12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9" name="Shape 7"/>
          <p:cNvSpPr/>
          <p:nvPr/>
        </p:nvSpPr>
        <p:spPr>
          <a:xfrm>
            <a:off x="1856232" y="1920240"/>
            <a:ext cx="128016" cy="54864"/>
          </a:xfrm>
          <a:prstGeom prst="rect">
            <a:avLst/>
          </a:prstGeom>
          <a:solidFill>
            <a:srgbClr val="1DB954"/>
          </a:solidFill>
          <a:ln w="12700">
            <a:solidFill>
              <a:srgbClr val="1DB954"/>
            </a:solidFill>
            <a:prstDash val="solid"/>
          </a:ln>
        </p:spPr>
        <p:txBody>
          <a:bodyPr/>
          <a:lstStyle/>
          <a:p>
            <a:endParaRPr lang="en-US" sz="2400"/>
          </a:p>
        </p:txBody>
      </p:sp>
      <p:sp>
        <p:nvSpPr>
          <p:cNvPr id="11" name="Shape 9"/>
          <p:cNvSpPr/>
          <p:nvPr/>
        </p:nvSpPr>
        <p:spPr>
          <a:xfrm>
            <a:off x="2011680" y="1280160"/>
            <a:ext cx="1554480" cy="1371600"/>
          </a:xfrm>
          <a:prstGeom prst="roundRect">
            <a:avLst>
              <a:gd name="adj" fmla="val 6667"/>
            </a:avLst>
          </a:prstGeom>
          <a:solidFill>
            <a:srgbClr val="282828"/>
          </a:solidFill>
          <a:ln w="12700">
            <a:solidFill>
              <a:srgbClr val="FF9900">
                <a:alpha val="8000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2" name="Shape 10"/>
          <p:cNvSpPr/>
          <p:nvPr/>
        </p:nvSpPr>
        <p:spPr>
          <a:xfrm>
            <a:off x="2011680" y="1280160"/>
            <a:ext cx="1554480" cy="64008"/>
          </a:xfrm>
          <a:prstGeom prst="rect">
            <a:avLst/>
          </a:prstGeom>
          <a:solidFill>
            <a:srgbClr val="FF9900"/>
          </a:solidFill>
          <a:ln w="12700">
            <a:solidFill>
              <a:srgbClr val="FF9900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3" name="Text 11"/>
          <p:cNvSpPr/>
          <p:nvPr/>
        </p:nvSpPr>
        <p:spPr>
          <a:xfrm>
            <a:off x="2011680" y="1417320"/>
            <a:ext cx="155448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4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Amazon S3</a:t>
            </a:r>
            <a:endParaRPr lang="en-US" sz="1400" dirty="0"/>
          </a:p>
        </p:txBody>
      </p:sp>
      <p:sp>
        <p:nvSpPr>
          <p:cNvPr id="14" name="Text 12"/>
          <p:cNvSpPr/>
          <p:nvPr/>
        </p:nvSpPr>
        <p:spPr>
          <a:xfrm>
            <a:off x="2011680" y="1874520"/>
            <a:ext cx="1554480" cy="6400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200" dirty="0">
                <a:solidFill>
                  <a:schemeClr val="bg1">
                    <a:lumMod val="85000"/>
                  </a:schemeClr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Train / Validate</a:t>
            </a:r>
            <a:endParaRPr lang="en-US" sz="1200" dirty="0">
              <a:solidFill>
                <a:schemeClr val="bg1">
                  <a:lumMod val="85000"/>
                </a:schemeClr>
              </a:solidFill>
            </a:endParaRPr>
          </a:p>
          <a:p>
            <a:pPr marL="0" indent="0" algn="ctr">
              <a:buNone/>
            </a:pPr>
            <a:r>
              <a:rPr lang="en-US" sz="1200" dirty="0">
                <a:solidFill>
                  <a:schemeClr val="bg1">
                    <a:lumMod val="85000"/>
                  </a:schemeClr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/ Test splits</a:t>
            </a:r>
            <a:endParaRPr lang="en-US" sz="12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5" name="Shape 13"/>
          <p:cNvSpPr/>
          <p:nvPr/>
        </p:nvSpPr>
        <p:spPr>
          <a:xfrm>
            <a:off x="3593592" y="1920240"/>
            <a:ext cx="128016" cy="54864"/>
          </a:xfrm>
          <a:prstGeom prst="rect">
            <a:avLst/>
          </a:prstGeom>
          <a:solidFill>
            <a:srgbClr val="1DB954"/>
          </a:solidFill>
          <a:ln w="12700">
            <a:solidFill>
              <a:srgbClr val="1DB954"/>
            </a:solidFill>
            <a:prstDash val="solid"/>
          </a:ln>
        </p:spPr>
        <p:txBody>
          <a:bodyPr/>
          <a:lstStyle/>
          <a:p>
            <a:endParaRPr lang="en-US" sz="2400"/>
          </a:p>
        </p:txBody>
      </p:sp>
      <p:sp>
        <p:nvSpPr>
          <p:cNvPr id="17" name="Shape 15"/>
          <p:cNvSpPr/>
          <p:nvPr/>
        </p:nvSpPr>
        <p:spPr>
          <a:xfrm>
            <a:off x="3749040" y="1280160"/>
            <a:ext cx="1554480" cy="1371600"/>
          </a:xfrm>
          <a:prstGeom prst="roundRect">
            <a:avLst>
              <a:gd name="adj" fmla="val 6667"/>
            </a:avLst>
          </a:prstGeom>
          <a:solidFill>
            <a:srgbClr val="282828"/>
          </a:solidFill>
          <a:ln w="12700">
            <a:solidFill>
              <a:srgbClr val="1DB954">
                <a:alpha val="8000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8" name="Shape 16"/>
          <p:cNvSpPr/>
          <p:nvPr/>
        </p:nvSpPr>
        <p:spPr>
          <a:xfrm>
            <a:off x="3749040" y="1280160"/>
            <a:ext cx="1554480" cy="64008"/>
          </a:xfrm>
          <a:prstGeom prst="rect">
            <a:avLst/>
          </a:prstGeom>
          <a:solidFill>
            <a:srgbClr val="1DB954"/>
          </a:solidFill>
          <a:ln w="12700">
            <a:solidFill>
              <a:srgbClr val="1DB954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9" name="Text 17"/>
          <p:cNvSpPr/>
          <p:nvPr/>
        </p:nvSpPr>
        <p:spPr>
          <a:xfrm>
            <a:off x="3749040" y="1417320"/>
            <a:ext cx="155448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4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SageMaker</a:t>
            </a:r>
            <a:endParaRPr lang="en-US" sz="1400" dirty="0"/>
          </a:p>
          <a:p>
            <a:pPr marL="0" indent="0" algn="ctr">
              <a:buNone/>
            </a:pPr>
            <a:r>
              <a:rPr lang="en-US" sz="14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Training</a:t>
            </a:r>
            <a:endParaRPr lang="en-US" sz="1400" dirty="0"/>
          </a:p>
        </p:txBody>
      </p:sp>
      <p:sp>
        <p:nvSpPr>
          <p:cNvPr id="20" name="Text 18"/>
          <p:cNvSpPr/>
          <p:nvPr/>
        </p:nvSpPr>
        <p:spPr>
          <a:xfrm>
            <a:off x="3749040" y="1874520"/>
            <a:ext cx="1554480" cy="6400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200" dirty="0">
                <a:solidFill>
                  <a:schemeClr val="bg1">
                    <a:lumMod val="85000"/>
                  </a:schemeClr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XGBoost container</a:t>
            </a:r>
            <a:endParaRPr lang="en-US" sz="1200" dirty="0">
              <a:solidFill>
                <a:schemeClr val="bg1">
                  <a:lumMod val="85000"/>
                </a:schemeClr>
              </a:solidFill>
            </a:endParaRPr>
          </a:p>
          <a:p>
            <a:pPr marL="0" indent="0" algn="ctr">
              <a:buNone/>
            </a:pPr>
            <a:r>
              <a:rPr lang="en-US" sz="1200" dirty="0">
                <a:solidFill>
                  <a:schemeClr val="bg1">
                    <a:lumMod val="85000"/>
                  </a:schemeClr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ml.m5.xlarge</a:t>
            </a:r>
            <a:endParaRPr lang="en-US" sz="12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21" name="Shape 19"/>
          <p:cNvSpPr/>
          <p:nvPr/>
        </p:nvSpPr>
        <p:spPr>
          <a:xfrm>
            <a:off x="5330952" y="1920240"/>
            <a:ext cx="128016" cy="54864"/>
          </a:xfrm>
          <a:prstGeom prst="rect">
            <a:avLst/>
          </a:prstGeom>
          <a:solidFill>
            <a:srgbClr val="1DB954"/>
          </a:solidFill>
          <a:ln w="12700">
            <a:solidFill>
              <a:srgbClr val="1DB954"/>
            </a:solidFill>
            <a:prstDash val="solid"/>
          </a:ln>
        </p:spPr>
        <p:txBody>
          <a:bodyPr/>
          <a:lstStyle/>
          <a:p>
            <a:endParaRPr lang="en-US" sz="2400"/>
          </a:p>
        </p:txBody>
      </p:sp>
      <p:sp>
        <p:nvSpPr>
          <p:cNvPr id="23" name="Shape 21"/>
          <p:cNvSpPr/>
          <p:nvPr/>
        </p:nvSpPr>
        <p:spPr>
          <a:xfrm>
            <a:off x="5486400" y="1280160"/>
            <a:ext cx="1554480" cy="1371600"/>
          </a:xfrm>
          <a:prstGeom prst="roundRect">
            <a:avLst>
              <a:gd name="adj" fmla="val 6667"/>
            </a:avLst>
          </a:prstGeom>
          <a:solidFill>
            <a:srgbClr val="282828"/>
          </a:solidFill>
          <a:ln w="12700">
            <a:solidFill>
              <a:srgbClr val="1DB954">
                <a:alpha val="8000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4" name="Shape 22"/>
          <p:cNvSpPr/>
          <p:nvPr/>
        </p:nvSpPr>
        <p:spPr>
          <a:xfrm>
            <a:off x="5486400" y="1280160"/>
            <a:ext cx="1554480" cy="64008"/>
          </a:xfrm>
          <a:prstGeom prst="rect">
            <a:avLst/>
          </a:prstGeom>
          <a:solidFill>
            <a:srgbClr val="1DB954"/>
          </a:solidFill>
          <a:ln w="12700">
            <a:solidFill>
              <a:srgbClr val="1DB954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5" name="Text 23"/>
          <p:cNvSpPr/>
          <p:nvPr/>
        </p:nvSpPr>
        <p:spPr>
          <a:xfrm>
            <a:off x="5486400" y="1417320"/>
            <a:ext cx="155448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4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SageMaker</a:t>
            </a:r>
            <a:endParaRPr lang="en-US" sz="1400" dirty="0"/>
          </a:p>
          <a:p>
            <a:pPr marL="0" indent="0" algn="ctr">
              <a:buNone/>
            </a:pPr>
            <a:r>
              <a:rPr lang="en-US" sz="14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Endpoint</a:t>
            </a:r>
            <a:endParaRPr lang="en-US" sz="1400" dirty="0"/>
          </a:p>
        </p:txBody>
      </p:sp>
      <p:sp>
        <p:nvSpPr>
          <p:cNvPr id="26" name="Text 24"/>
          <p:cNvSpPr/>
          <p:nvPr/>
        </p:nvSpPr>
        <p:spPr>
          <a:xfrm>
            <a:off x="5486400" y="1874520"/>
            <a:ext cx="1554480" cy="6400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200" dirty="0">
                <a:solidFill>
                  <a:schemeClr val="bg1">
                    <a:lumMod val="85000"/>
                  </a:schemeClr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Real-time inference</a:t>
            </a:r>
            <a:endParaRPr lang="en-US" sz="1200" dirty="0">
              <a:solidFill>
                <a:schemeClr val="bg1">
                  <a:lumMod val="85000"/>
                </a:schemeClr>
              </a:solidFill>
            </a:endParaRPr>
          </a:p>
          <a:p>
            <a:pPr marL="0" indent="0" algn="ctr">
              <a:buNone/>
            </a:pPr>
            <a:endParaRPr lang="en-US" sz="1050" dirty="0"/>
          </a:p>
        </p:txBody>
      </p:sp>
      <p:sp>
        <p:nvSpPr>
          <p:cNvPr id="27" name="Shape 25"/>
          <p:cNvSpPr/>
          <p:nvPr/>
        </p:nvSpPr>
        <p:spPr>
          <a:xfrm>
            <a:off x="7068312" y="1920240"/>
            <a:ext cx="128016" cy="54864"/>
          </a:xfrm>
          <a:prstGeom prst="rect">
            <a:avLst/>
          </a:prstGeom>
          <a:solidFill>
            <a:srgbClr val="1DB954"/>
          </a:solidFill>
          <a:ln w="12700">
            <a:solidFill>
              <a:srgbClr val="1DB954"/>
            </a:solidFill>
            <a:prstDash val="solid"/>
          </a:ln>
        </p:spPr>
        <p:txBody>
          <a:bodyPr/>
          <a:lstStyle/>
          <a:p>
            <a:endParaRPr lang="en-US" sz="2400"/>
          </a:p>
        </p:txBody>
      </p:sp>
      <p:sp>
        <p:nvSpPr>
          <p:cNvPr id="29" name="Shape 27"/>
          <p:cNvSpPr/>
          <p:nvPr/>
        </p:nvSpPr>
        <p:spPr>
          <a:xfrm>
            <a:off x="7223760" y="1280160"/>
            <a:ext cx="1554480" cy="1371600"/>
          </a:xfrm>
          <a:prstGeom prst="roundRect">
            <a:avLst>
              <a:gd name="adj" fmla="val 6667"/>
            </a:avLst>
          </a:prstGeom>
          <a:solidFill>
            <a:srgbClr val="282828"/>
          </a:solidFill>
          <a:ln w="12700">
            <a:solidFill>
              <a:srgbClr val="FF4B4B">
                <a:alpha val="8000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0" name="Shape 28"/>
          <p:cNvSpPr/>
          <p:nvPr/>
        </p:nvSpPr>
        <p:spPr>
          <a:xfrm>
            <a:off x="7223760" y="1280160"/>
            <a:ext cx="1554480" cy="64008"/>
          </a:xfrm>
          <a:prstGeom prst="rect">
            <a:avLst/>
          </a:prstGeom>
          <a:solidFill>
            <a:srgbClr val="FF4B4B"/>
          </a:solidFill>
          <a:ln w="12700">
            <a:solidFill>
              <a:srgbClr val="FF4B4B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1" name="Text 29"/>
          <p:cNvSpPr/>
          <p:nvPr/>
        </p:nvSpPr>
        <p:spPr>
          <a:xfrm>
            <a:off x="7223760" y="1417320"/>
            <a:ext cx="155448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4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Streamlit App</a:t>
            </a:r>
            <a:endParaRPr lang="en-US" sz="1400" dirty="0"/>
          </a:p>
        </p:txBody>
      </p:sp>
      <p:sp>
        <p:nvSpPr>
          <p:cNvPr id="32" name="Text 30"/>
          <p:cNvSpPr/>
          <p:nvPr/>
        </p:nvSpPr>
        <p:spPr>
          <a:xfrm>
            <a:off x="7223760" y="1828800"/>
            <a:ext cx="1554480" cy="6400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200" dirty="0">
                <a:solidFill>
                  <a:schemeClr val="bg1">
                    <a:lumMod val="85000"/>
                  </a:schemeClr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Live predictions (Streamlit Cloud)</a:t>
            </a:r>
            <a:endParaRPr lang="en-US" sz="12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3" name="Shape 31"/>
          <p:cNvSpPr/>
          <p:nvPr/>
        </p:nvSpPr>
        <p:spPr>
          <a:xfrm>
            <a:off x="365760" y="3017520"/>
            <a:ext cx="2651760" cy="1691640"/>
          </a:xfrm>
          <a:prstGeom prst="rect">
            <a:avLst/>
          </a:prstGeom>
          <a:solidFill>
            <a:srgbClr val="282828"/>
          </a:solidFill>
          <a:ln w="12700">
            <a:solidFill>
              <a:srgbClr val="282828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4" name="Shape 32"/>
          <p:cNvSpPr/>
          <p:nvPr/>
        </p:nvSpPr>
        <p:spPr>
          <a:xfrm>
            <a:off x="365760" y="3017520"/>
            <a:ext cx="2651760" cy="54864"/>
          </a:xfrm>
          <a:prstGeom prst="rect">
            <a:avLst/>
          </a:prstGeom>
          <a:solidFill>
            <a:srgbClr val="1DB954">
              <a:alpha val="60000"/>
            </a:srgbClr>
          </a:solidFill>
          <a:ln w="12700">
            <a:solidFill>
              <a:srgbClr val="1DB954">
                <a:alpha val="60000"/>
              </a:srgbClr>
            </a:solidFill>
            <a:prstDash val="solid"/>
          </a:ln>
        </p:spPr>
        <p:txBody>
          <a:bodyPr/>
          <a:lstStyle/>
          <a:p>
            <a:endParaRPr lang="en-US" sz="1400"/>
          </a:p>
        </p:txBody>
      </p:sp>
      <p:sp>
        <p:nvSpPr>
          <p:cNvPr id="35" name="Text 33"/>
          <p:cNvSpPr/>
          <p:nvPr/>
        </p:nvSpPr>
        <p:spPr>
          <a:xfrm>
            <a:off x="502920" y="3127248"/>
            <a:ext cx="237744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4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S3 Bucket</a:t>
            </a:r>
            <a:endParaRPr lang="en-US" sz="1400" dirty="0"/>
          </a:p>
        </p:txBody>
      </p:sp>
      <p:sp>
        <p:nvSpPr>
          <p:cNvPr id="36" name="Text 34"/>
          <p:cNvSpPr/>
          <p:nvPr/>
        </p:nvSpPr>
        <p:spPr>
          <a:xfrm>
            <a:off x="502920" y="3520440"/>
            <a:ext cx="2377440" cy="10058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dirty="0">
                <a:solidFill>
                  <a:schemeClr val="bg1">
                    <a:lumMod val="85000"/>
                  </a:schemeClr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 xml:space="preserve">Stores train/ validate/test/ splits, read directly by </a:t>
            </a:r>
            <a:r>
              <a:rPr lang="en-US" sz="1200" dirty="0" err="1">
                <a:solidFill>
                  <a:schemeClr val="bg1">
                    <a:lumMod val="85000"/>
                  </a:schemeClr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SageMaker</a:t>
            </a:r>
            <a:r>
              <a:rPr lang="en-US" sz="1200" dirty="0">
                <a:solidFill>
                  <a:schemeClr val="bg1">
                    <a:lumMod val="85000"/>
                  </a:schemeClr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 xml:space="preserve"> during training</a:t>
            </a:r>
            <a:endParaRPr lang="en-US" sz="12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7" name="Shape 35"/>
          <p:cNvSpPr/>
          <p:nvPr/>
        </p:nvSpPr>
        <p:spPr>
          <a:xfrm>
            <a:off x="3246120" y="3017520"/>
            <a:ext cx="2651760" cy="1691640"/>
          </a:xfrm>
          <a:prstGeom prst="rect">
            <a:avLst/>
          </a:prstGeom>
          <a:solidFill>
            <a:srgbClr val="282828"/>
          </a:solidFill>
          <a:ln w="12700">
            <a:solidFill>
              <a:srgbClr val="282828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8" name="Shape 36"/>
          <p:cNvSpPr/>
          <p:nvPr/>
        </p:nvSpPr>
        <p:spPr>
          <a:xfrm>
            <a:off x="3246120" y="3017520"/>
            <a:ext cx="2651760" cy="54864"/>
          </a:xfrm>
          <a:prstGeom prst="rect">
            <a:avLst/>
          </a:prstGeom>
          <a:solidFill>
            <a:srgbClr val="1DB954">
              <a:alpha val="60000"/>
            </a:srgbClr>
          </a:solidFill>
          <a:ln w="12700">
            <a:solidFill>
              <a:srgbClr val="1DB954">
                <a:alpha val="60000"/>
              </a:srgbClr>
            </a:solidFill>
            <a:prstDash val="solid"/>
          </a:ln>
        </p:spPr>
        <p:txBody>
          <a:bodyPr/>
          <a:lstStyle/>
          <a:p>
            <a:endParaRPr lang="en-US" sz="1400"/>
          </a:p>
        </p:txBody>
      </p:sp>
      <p:sp>
        <p:nvSpPr>
          <p:cNvPr id="39" name="Text 37"/>
          <p:cNvSpPr/>
          <p:nvPr/>
        </p:nvSpPr>
        <p:spPr>
          <a:xfrm>
            <a:off x="3383280" y="3127248"/>
            <a:ext cx="237744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4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Training Job</a:t>
            </a:r>
            <a:endParaRPr lang="en-US" sz="1400" dirty="0"/>
          </a:p>
        </p:txBody>
      </p:sp>
      <p:sp>
        <p:nvSpPr>
          <p:cNvPr id="40" name="Text 38"/>
          <p:cNvSpPr/>
          <p:nvPr/>
        </p:nvSpPr>
        <p:spPr>
          <a:xfrm>
            <a:off x="3383280" y="3520440"/>
            <a:ext cx="2377440" cy="10058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dirty="0">
                <a:solidFill>
                  <a:schemeClr val="bg1">
                    <a:lumMod val="85000"/>
                  </a:schemeClr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Manages instance spins up, trains model, saves the artifact back to S3 automatically</a:t>
            </a:r>
            <a:endParaRPr lang="en-US" sz="12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41" name="Shape 39"/>
          <p:cNvSpPr/>
          <p:nvPr/>
        </p:nvSpPr>
        <p:spPr>
          <a:xfrm>
            <a:off x="6126480" y="3017520"/>
            <a:ext cx="2651760" cy="1691640"/>
          </a:xfrm>
          <a:prstGeom prst="rect">
            <a:avLst/>
          </a:prstGeom>
          <a:solidFill>
            <a:srgbClr val="282828"/>
          </a:solidFill>
          <a:ln w="12700">
            <a:solidFill>
              <a:srgbClr val="282828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2" name="Shape 40"/>
          <p:cNvSpPr/>
          <p:nvPr/>
        </p:nvSpPr>
        <p:spPr>
          <a:xfrm>
            <a:off x="6126480" y="3017520"/>
            <a:ext cx="2651760" cy="54864"/>
          </a:xfrm>
          <a:prstGeom prst="rect">
            <a:avLst/>
          </a:prstGeom>
          <a:solidFill>
            <a:srgbClr val="1DB954">
              <a:alpha val="60000"/>
            </a:srgbClr>
          </a:solidFill>
          <a:ln w="12700">
            <a:solidFill>
              <a:srgbClr val="1DB954">
                <a:alpha val="6000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3" name="Text 41"/>
          <p:cNvSpPr/>
          <p:nvPr/>
        </p:nvSpPr>
        <p:spPr>
          <a:xfrm>
            <a:off x="6263640" y="3127248"/>
            <a:ext cx="237744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4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Endpoint</a:t>
            </a:r>
            <a:endParaRPr lang="en-US" sz="1400" dirty="0"/>
          </a:p>
        </p:txBody>
      </p:sp>
      <p:sp>
        <p:nvSpPr>
          <p:cNvPr id="44" name="Text 42"/>
          <p:cNvSpPr/>
          <p:nvPr/>
        </p:nvSpPr>
        <p:spPr>
          <a:xfrm>
            <a:off x="6263640" y="3520440"/>
            <a:ext cx="2377440" cy="10058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dirty="0">
                <a:solidFill>
                  <a:schemeClr val="bg1">
                    <a:lumMod val="85000"/>
                  </a:schemeClr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App sends audio features, receives a predicted popularity score (0–100) in milliseconds</a:t>
            </a:r>
            <a:endParaRPr lang="en-US" sz="12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45" name="Shape 43"/>
          <p:cNvSpPr/>
          <p:nvPr/>
        </p:nvSpPr>
        <p:spPr>
          <a:xfrm>
            <a:off x="0" y="4983480"/>
            <a:ext cx="9144000" cy="160020"/>
          </a:xfrm>
          <a:prstGeom prst="rect">
            <a:avLst/>
          </a:prstGeom>
          <a:solidFill>
            <a:srgbClr val="282828"/>
          </a:solidFill>
          <a:ln w="12700">
            <a:solidFill>
              <a:srgbClr val="282828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6" name="Text 44"/>
          <p:cNvSpPr/>
          <p:nvPr/>
        </p:nvSpPr>
        <p:spPr>
          <a:xfrm>
            <a:off x="457200" y="5001768"/>
            <a:ext cx="8229600" cy="1371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900" dirty="0">
                <a:solidFill>
                  <a:srgbClr val="B3B3B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Spotify Hit Predictor | Capstone Project</a:t>
            </a:r>
            <a:endParaRPr lang="en-US" sz="900" dirty="0"/>
          </a:p>
        </p:txBody>
      </p:sp>
      <p:pic>
        <p:nvPicPr>
          <p:cNvPr id="999" name="SpotifyWatermark"/>
          <p:cNvPicPr>
            <a:picLocks noChangeAspect="1"/>
          </p:cNvPicPr>
          <p:nvPr/>
        </p:nvPicPr>
        <p:blipFill>
          <a:blip r:embed="rId3"/>
        </p:blipFill>
        <p:spPr>
          <a:xfrm>
            <a:off x="8350000" y="4650000"/>
            <a:ext cx="640080" cy="64008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12121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73152"/>
          </a:xfrm>
          <a:prstGeom prst="rect">
            <a:avLst/>
          </a:prstGeom>
          <a:solidFill>
            <a:srgbClr val="1DB954"/>
          </a:solidFill>
          <a:ln w="12700">
            <a:solidFill>
              <a:srgbClr val="1DB954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" name="Shape 1"/>
          <p:cNvSpPr/>
          <p:nvPr/>
        </p:nvSpPr>
        <p:spPr>
          <a:xfrm>
            <a:off x="548640" y="457200"/>
            <a:ext cx="8046720" cy="4206240"/>
          </a:xfrm>
          <a:prstGeom prst="roundRect">
            <a:avLst>
              <a:gd name="adj" fmla="val 3261"/>
            </a:avLst>
          </a:prstGeom>
          <a:solidFill>
            <a:srgbClr val="282828"/>
          </a:solidFill>
          <a:ln w="25400">
            <a:solidFill>
              <a:srgbClr val="1DB954">
                <a:alpha val="7000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" name="Text 2"/>
          <p:cNvSpPr/>
          <p:nvPr/>
        </p:nvSpPr>
        <p:spPr>
          <a:xfrm>
            <a:off x="548640" y="1645920"/>
            <a:ext cx="8046720" cy="7315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3200" b="1" kern="0" spc="600" dirty="0">
                <a:solidFill>
                  <a:srgbClr val="1DB954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▶  LIVE DEMO</a:t>
            </a:r>
            <a:endParaRPr lang="en-US" sz="3200" dirty="0"/>
          </a:p>
        </p:txBody>
      </p:sp>
      <p:sp>
        <p:nvSpPr>
          <p:cNvPr id="5" name="Text 3"/>
          <p:cNvSpPr/>
          <p:nvPr/>
        </p:nvSpPr>
        <p:spPr>
          <a:xfrm>
            <a:off x="548640" y="2468880"/>
            <a:ext cx="804672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400" dirty="0">
                <a:solidFill>
                  <a:srgbClr val="B3B3B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Spotify Hit Predictor: Streamlit App</a:t>
            </a:r>
            <a:endParaRPr lang="en-US" sz="1400" dirty="0"/>
          </a:p>
        </p:txBody>
      </p:sp>
      <p:sp>
        <p:nvSpPr>
          <p:cNvPr id="6" name="Text 4"/>
          <p:cNvSpPr/>
          <p:nvPr/>
        </p:nvSpPr>
        <p:spPr>
          <a:xfrm>
            <a:off x="548640" y="3017520"/>
            <a:ext cx="804672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100" i="1" dirty="0">
                <a:solidFill>
                  <a:srgbClr val="53535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[ Switch to browser to show the live app ]</a:t>
            </a:r>
            <a:endParaRPr lang="en-US" sz="1100" dirty="0"/>
          </a:p>
        </p:txBody>
      </p:sp>
      <p:sp>
        <p:nvSpPr>
          <p:cNvPr id="7" name="Shape 5"/>
          <p:cNvSpPr/>
          <p:nvPr/>
        </p:nvSpPr>
        <p:spPr>
          <a:xfrm>
            <a:off x="1097280" y="3566160"/>
            <a:ext cx="2194560" cy="822960"/>
          </a:xfrm>
          <a:prstGeom prst="roundRect">
            <a:avLst>
              <a:gd name="adj" fmla="val 8889"/>
            </a:avLst>
          </a:prstGeom>
          <a:solidFill>
            <a:srgbClr val="2A2A2A"/>
          </a:solidFill>
          <a:ln w="12700">
            <a:solidFill>
              <a:srgbClr val="1DB954">
                <a:alpha val="4000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8" name="Text 6"/>
          <p:cNvSpPr/>
          <p:nvPr/>
        </p:nvSpPr>
        <p:spPr>
          <a:xfrm>
            <a:off x="1097280" y="3584448"/>
            <a:ext cx="36576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400" b="1" dirty="0">
                <a:solidFill>
                  <a:srgbClr val="1DB954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1</a:t>
            </a:r>
            <a:endParaRPr lang="en-US" sz="1400" dirty="0"/>
          </a:p>
        </p:txBody>
      </p:sp>
      <p:sp>
        <p:nvSpPr>
          <p:cNvPr id="9" name="Text 7"/>
          <p:cNvSpPr/>
          <p:nvPr/>
        </p:nvSpPr>
        <p:spPr>
          <a:xfrm>
            <a:off x="1417320" y="3639312"/>
            <a:ext cx="1737360" cy="6400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Search an artist</a:t>
            </a:r>
            <a:endParaRPr lang="en-US" sz="1000" dirty="0"/>
          </a:p>
        </p:txBody>
      </p:sp>
      <p:sp>
        <p:nvSpPr>
          <p:cNvPr id="10" name="Shape 8"/>
          <p:cNvSpPr/>
          <p:nvPr/>
        </p:nvSpPr>
        <p:spPr>
          <a:xfrm>
            <a:off x="3657600" y="3566160"/>
            <a:ext cx="2194560" cy="822960"/>
          </a:xfrm>
          <a:prstGeom prst="roundRect">
            <a:avLst>
              <a:gd name="adj" fmla="val 8889"/>
            </a:avLst>
          </a:prstGeom>
          <a:solidFill>
            <a:srgbClr val="2A2A2A"/>
          </a:solidFill>
          <a:ln w="12700">
            <a:solidFill>
              <a:srgbClr val="1DB954">
                <a:alpha val="4000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1" name="Text 9"/>
          <p:cNvSpPr/>
          <p:nvPr/>
        </p:nvSpPr>
        <p:spPr>
          <a:xfrm>
            <a:off x="3657600" y="3584448"/>
            <a:ext cx="36576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400" b="1" dirty="0">
                <a:solidFill>
                  <a:srgbClr val="1DB954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2</a:t>
            </a:r>
            <a:endParaRPr lang="en-US" sz="1400" dirty="0"/>
          </a:p>
        </p:txBody>
      </p:sp>
      <p:sp>
        <p:nvSpPr>
          <p:cNvPr id="12" name="Text 10"/>
          <p:cNvSpPr/>
          <p:nvPr/>
        </p:nvSpPr>
        <p:spPr>
          <a:xfrm>
            <a:off x="3977640" y="3639312"/>
            <a:ext cx="1737360" cy="6400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Adjust audio sliders</a:t>
            </a:r>
            <a:endParaRPr lang="en-US" sz="1000" dirty="0"/>
          </a:p>
        </p:txBody>
      </p:sp>
      <p:sp>
        <p:nvSpPr>
          <p:cNvPr id="13" name="Shape 11"/>
          <p:cNvSpPr/>
          <p:nvPr/>
        </p:nvSpPr>
        <p:spPr>
          <a:xfrm>
            <a:off x="6217920" y="3566160"/>
            <a:ext cx="2194560" cy="822960"/>
          </a:xfrm>
          <a:prstGeom prst="roundRect">
            <a:avLst>
              <a:gd name="adj" fmla="val 8889"/>
            </a:avLst>
          </a:prstGeom>
          <a:solidFill>
            <a:srgbClr val="2A2A2A"/>
          </a:solidFill>
          <a:ln w="12700">
            <a:solidFill>
              <a:srgbClr val="1DB954">
                <a:alpha val="4000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4" name="Text 12"/>
          <p:cNvSpPr/>
          <p:nvPr/>
        </p:nvSpPr>
        <p:spPr>
          <a:xfrm>
            <a:off x="6217920" y="3584448"/>
            <a:ext cx="36576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400" b="1" dirty="0">
                <a:solidFill>
                  <a:srgbClr val="1DB954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3</a:t>
            </a:r>
            <a:endParaRPr lang="en-US" sz="1400" dirty="0"/>
          </a:p>
        </p:txBody>
      </p:sp>
      <p:sp>
        <p:nvSpPr>
          <p:cNvPr id="15" name="Text 13"/>
          <p:cNvSpPr/>
          <p:nvPr/>
        </p:nvSpPr>
        <p:spPr>
          <a:xfrm>
            <a:off x="6537960" y="3639312"/>
            <a:ext cx="1737360" cy="6400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See predicted popularity score</a:t>
            </a:r>
            <a:endParaRPr lang="en-US" sz="1000" dirty="0"/>
          </a:p>
        </p:txBody>
      </p:sp>
      <p:sp>
        <p:nvSpPr>
          <p:cNvPr id="16" name="Shape 14"/>
          <p:cNvSpPr/>
          <p:nvPr/>
        </p:nvSpPr>
        <p:spPr>
          <a:xfrm>
            <a:off x="0" y="4983480"/>
            <a:ext cx="9144000" cy="160020"/>
          </a:xfrm>
          <a:prstGeom prst="rect">
            <a:avLst/>
          </a:prstGeom>
          <a:solidFill>
            <a:srgbClr val="282828"/>
          </a:solidFill>
          <a:ln w="12700">
            <a:solidFill>
              <a:srgbClr val="282828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7" name="Text 15"/>
          <p:cNvSpPr/>
          <p:nvPr/>
        </p:nvSpPr>
        <p:spPr>
          <a:xfrm>
            <a:off x="457200" y="5001768"/>
            <a:ext cx="8229600" cy="1371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900" dirty="0">
                <a:solidFill>
                  <a:srgbClr val="B3B3B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Spotify Hit Predictor | Capstone Project</a:t>
            </a:r>
            <a:endParaRPr lang="en-US" sz="900" dirty="0"/>
          </a:p>
        </p:txBody>
      </p:sp>
      <p:pic>
        <p:nvPicPr>
          <p:cNvPr id="18" name="Spotify Hit Predictor Demo.mov">
            <a:hlinkClick r:id="" action="ppaction://media"/>
            <a:extLst>
              <a:ext uri="{FF2B5EF4-FFF2-40B4-BE49-F238E27FC236}">
                <a16:creationId xmlns:a16="http://schemas.microsoft.com/office/drawing/2014/main" id="{6D31B77C-9CDF-635A-5AA5-F1B5C740BBA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91440"/>
            <a:ext cx="9144000" cy="4686300"/>
          </a:xfrm>
          <a:prstGeom prst="rect">
            <a:avLst/>
          </a:prstGeom>
        </p:spPr>
      </p:pic>
      <p:pic>
        <p:nvPicPr>
          <p:cNvPr id="999" name="SpotifyWatermark"/>
          <p:cNvPicPr>
            <a:picLocks noChangeAspect="1"/>
          </p:cNvPicPr>
          <p:nvPr/>
        </p:nvPicPr>
        <p:blipFill>
          <a:blip r:embed="rId6"/>
        </p:blipFill>
        <p:spPr>
          <a:xfrm>
            <a:off x="8350000" y="4650000"/>
            <a:ext cx="640080" cy="6400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85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Appendix">
    <p:bg>
      <p:bgPr>
        <a:solidFill>
          <a:srgbClr val="12121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/>
          <p:nvPr/>
        </p:nvSpPr>
        <p:spPr>
          <a:xfrm>
            <a:off x="365760" y="160000"/>
            <a:ext cx="8412480" cy="480000"/>
          </a:xfrm>
          <a:prstGeom prst="rect">
            <a:avLst/>
          </a:prstGeom>
          <a:noFill/>
        </p:spPr>
        <p:txBody>
          <a:bodyPr lIns="60000" rIns="60000" tIns="0" bIns="0" anchor="ctr" wrap="square"/>
          <a:lstStyle/>
          <a:p>
            <a:pPr algn="l"/>
            <a:r>
              <a:rPr lang="en-US" sz="3200" b="1" dirty="0">
                <a:solidFill>
                  <a:srgbClr val="FFFFFF"/>
                </a:solidFill>
                <a:latin typeface="Calibri"/>
              </a:rPr>
              <a:t>Appendix</a:t>
            </a:r>
          </a:p>
        </p:txBody>
      </p:sp>
      <p:sp>
        <p:nvSpPr>
          <p:cNvPr id="3" name="AccentLine"/>
          <p:cNvSpPr/>
          <p:nvPr/>
        </p:nvSpPr>
        <p:spPr>
          <a:xfrm>
            <a:off x="365760" y="660000"/>
            <a:ext cx="1500000" cy="35000"/>
          </a:xfrm>
          <a:prstGeom prst="rect">
            <a:avLst/>
          </a:prstGeom>
          <a:solidFill>
            <a:srgbClr val="1DB954"/>
          </a:solidFill>
        </p:spPr>
        <p:txBody>
          <a:bodyPr/>
          <a:lstStyle/>
          <a:p>
            <a:endParaRPr lang="en-US"/>
          </a:p>
        </p:txBody>
      </p:sp>
      <p:sp>
        <p:nvSpPr>
          <p:cNvPr id="4" name="HdrBg"/>
          <p:cNvSpPr/>
          <p:nvPr/>
        </p:nvSpPr>
        <p:spPr>
          <a:xfrm>
            <a:off x="365760" y="720000"/>
            <a:ext cx="8412480" cy="300000"/>
          </a:xfrm>
          <a:prstGeom prst="rect">
            <a:avLst/>
          </a:prstGeom>
          <a:solidFill>
            <a:srgbClr val="1DB954"/>
          </a:solidFill>
        </p:spPr>
        <p:txBody>
          <a:bodyPr/>
          <a:lstStyle/>
          <a:p>
            <a:endParaRPr lang="en-US"/>
          </a:p>
        </p:txBody>
      </p:sp>
      <p:sp>
        <p:nvSpPr>
          <p:cNvPr id="5" name="HdrRef"/>
          <p:cNvSpPr/>
          <p:nvPr/>
        </p:nvSpPr>
        <p:spPr>
          <a:xfrm>
            <a:off x="365760" y="720000"/>
            <a:ext cx="480000" cy="300000"/>
          </a:xfrm>
          <a:prstGeom prst="rect">
            <a:avLst/>
          </a:prstGeom>
          <a:noFill/>
        </p:spPr>
        <p:txBody>
          <a:bodyPr lIns="60000" rIns="60000" tIns="0" bIns="0" anchor="ctr" wrap="square"/>
          <a:lstStyle/>
          <a:p>
            <a:pPr algn="ctr"/>
            <a:r>
              <a:rPr lang="en-US" sz="1100" b="1" dirty="0">
                <a:solidFill>
                  <a:srgbClr val="121212"/>
                </a:solidFill>
                <a:latin typeface="Calibri"/>
              </a:rPr>
              <a:t>REF</a:t>
            </a:r>
          </a:p>
        </p:txBody>
      </p:sp>
      <p:sp>
        <p:nvSpPr>
          <p:cNvPr id="6" name="HdrRes"/>
          <p:cNvSpPr/>
          <p:nvPr/>
        </p:nvSpPr>
        <p:spPr>
          <a:xfrm>
            <a:off x="875760" y="720000"/>
            <a:ext cx="7902480" cy="300000"/>
          </a:xfrm>
          <a:prstGeom prst="rect">
            <a:avLst/>
          </a:prstGeom>
          <a:noFill/>
        </p:spPr>
        <p:txBody>
          <a:bodyPr lIns="80000" rIns="60000" tIns="0" bIns="0" anchor="ctr" wrap="square"/>
          <a:lstStyle/>
          <a:p>
            <a:pPr algn="l"/>
            <a:r>
              <a:rPr lang="en-US" sz="1100" b="1" dirty="0">
                <a:solidFill>
                  <a:srgbClr val="121212"/>
                </a:solidFill>
                <a:latin typeface="Calibri"/>
              </a:rPr>
              <a:t>RESOURCE</a:t>
            </a:r>
          </a:p>
        </p:txBody>
      </p:sp>
      <p:sp>
        <p:nvSpPr>
          <p:cNvPr id="7" name="HdrDiv"/>
          <p:cNvSpPr/>
          <p:nvPr/>
        </p:nvSpPr>
        <p:spPr>
          <a:xfrm>
            <a:off x="845760" y="720000"/>
            <a:ext cx="3000" cy="300000"/>
          </a:xfrm>
          <a:prstGeom prst="rect">
            <a:avLst/>
          </a:prstGeom>
          <a:solidFill>
            <a:srgbClr val="121212"/>
          </a:solidFill>
        </p:spPr>
        <p:txBody>
          <a:bodyPr/>
          <a:lstStyle/>
          <a:p>
            <a:endParaRPr lang="en-US"/>
          </a:p>
        </p:txBody>
      </p:sp>
      <p:sp>
        <p:nvSpPr>
          <p:cNvPr id="8" name="RowABg"/>
          <p:cNvSpPr/>
          <p:nvPr/>
        </p:nvSpPr>
        <p:spPr>
          <a:xfrm>
            <a:off x="365760" y="1020000"/>
            <a:ext cx="8412480" cy="460000"/>
          </a:xfrm>
          <a:prstGeom prst="rect">
            <a:avLst/>
          </a:prstGeom>
          <a:solidFill>
            <a:srgbClr val="1C1C1C"/>
          </a:solidFill>
        </p:spPr>
        <p:txBody>
          <a:bodyPr/>
          <a:lstStyle/>
          <a:p>
            <a:endParaRPr lang="en-US"/>
          </a:p>
        </p:txBody>
      </p:sp>
      <p:sp>
        <p:nvSpPr>
          <p:cNvPr id="9" name="RowAAccent"/>
          <p:cNvSpPr/>
          <p:nvPr/>
        </p:nvSpPr>
        <p:spPr>
          <a:xfrm>
            <a:off x="365760" y="1020000"/>
            <a:ext cx="6000" cy="460000"/>
          </a:xfrm>
          <a:prstGeom prst="rect">
            <a:avLst/>
          </a:prstGeom>
          <a:solidFill>
            <a:srgbClr val="1DB954"/>
          </a:solidFill>
        </p:spPr>
        <p:txBody>
          <a:bodyPr/>
          <a:lstStyle/>
          <a:p>
            <a:endParaRPr lang="en-US"/>
          </a:p>
        </p:txBody>
      </p:sp>
      <p:sp>
        <p:nvSpPr>
          <p:cNvPr id="10" name="RowADiv"/>
          <p:cNvSpPr/>
          <p:nvPr/>
        </p:nvSpPr>
        <p:spPr>
          <a:xfrm>
            <a:off x="845760" y="1020000"/>
            <a:ext cx="3000" cy="460000"/>
          </a:xfrm>
          <a:prstGeom prst="rect">
            <a:avLst/>
          </a:prstGeom>
          <a:solidFill>
            <a:srgbClr val="333333"/>
          </a:solidFill>
        </p:spPr>
        <p:txBody>
          <a:bodyPr/>
          <a:lstStyle/>
          <a:p>
            <a:endParaRPr lang="en-US"/>
          </a:p>
        </p:txBody>
      </p:sp>
      <p:sp>
        <p:nvSpPr>
          <p:cNvPr id="11" name="RowALet"/>
          <p:cNvSpPr/>
          <p:nvPr/>
        </p:nvSpPr>
        <p:spPr>
          <a:xfrm>
            <a:off x="365760" y="1020000"/>
            <a:ext cx="480000" cy="460000"/>
          </a:xfrm>
          <a:prstGeom prst="rect">
            <a:avLst/>
          </a:prstGeom>
          <a:noFill/>
        </p:spPr>
        <p:txBody>
          <a:bodyPr lIns="60000" rIns="60000" tIns="0" bIns="0" anchor="ctr" wrap="square"/>
          <a:lstStyle/>
          <a:p>
            <a:pPr algn="ctr"/>
            <a:r>
              <a:rPr lang="en-US" sz="1400" b="1" dirty="0">
                <a:solidFill>
                  <a:srgbClr val="1DB954"/>
                </a:solidFill>
                <a:latin typeface="Calibri"/>
              </a:rPr>
              <a:t>A</a:t>
            </a:r>
          </a:p>
        </p:txBody>
      </p:sp>
      <p:sp>
        <p:nvSpPr>
          <p:cNvPr id="12" name="RowATitle"/>
          <p:cNvSpPr/>
          <p:nvPr/>
        </p:nvSpPr>
        <p:spPr>
          <a:xfrm>
            <a:off x="875760" y="1020000"/>
            <a:ext cx="7902480" cy="460000"/>
          </a:xfrm>
          <a:prstGeom prst="rect">
            <a:avLst/>
          </a:prstGeom>
          <a:noFill/>
        </p:spPr>
        <p:txBody>
          <a:bodyPr lIns="80000" rIns="60000" tIns="0" bIns="0" anchor="ctr" wrap="square"/>
          <a:lstStyle/>
          <a:p>
            <a:pPr algn="l"/>
            <a:r>
              <a:rPr lang="en-US" sz="1400" b="1" dirty="0">
                <a:solidFill>
                  <a:srgbClr val="FFFFFF"/>
                </a:solidFill>
                <a:latin typeface="Calibri"/>
                <a:hlinkClick r:id="rId5"/>
              </a:rPr>
              <a:t>GitHub Repository</a:t>
            </a:r>
          </a:p>
        </p:txBody>
      </p:sp>
      <p:sp>
        <p:nvSpPr>
          <p:cNvPr id="13" name="RowBBg"/>
          <p:cNvSpPr/>
          <p:nvPr/>
        </p:nvSpPr>
        <p:spPr>
          <a:xfrm>
            <a:off x="365760" y="1480000"/>
            <a:ext cx="8412480" cy="460000"/>
          </a:xfrm>
          <a:prstGeom prst="rect">
            <a:avLst/>
          </a:prstGeom>
          <a:solidFill>
            <a:srgbClr val="282828"/>
          </a:solidFill>
        </p:spPr>
        <p:txBody>
          <a:bodyPr/>
          <a:lstStyle/>
          <a:p>
            <a:endParaRPr lang="en-US"/>
          </a:p>
        </p:txBody>
      </p:sp>
      <p:sp>
        <p:nvSpPr>
          <p:cNvPr id="14" name="RowBAccent"/>
          <p:cNvSpPr/>
          <p:nvPr/>
        </p:nvSpPr>
        <p:spPr>
          <a:xfrm>
            <a:off x="365760" y="1480000"/>
            <a:ext cx="6000" cy="460000"/>
          </a:xfrm>
          <a:prstGeom prst="rect">
            <a:avLst/>
          </a:prstGeom>
          <a:solidFill>
            <a:srgbClr val="1DB954"/>
          </a:solidFill>
        </p:spPr>
        <p:txBody>
          <a:bodyPr/>
          <a:lstStyle/>
          <a:p>
            <a:endParaRPr lang="en-US"/>
          </a:p>
        </p:txBody>
      </p:sp>
      <p:sp>
        <p:nvSpPr>
          <p:cNvPr id="15" name="RowBDiv"/>
          <p:cNvSpPr/>
          <p:nvPr/>
        </p:nvSpPr>
        <p:spPr>
          <a:xfrm>
            <a:off x="845760" y="1480000"/>
            <a:ext cx="3000" cy="460000"/>
          </a:xfrm>
          <a:prstGeom prst="rect">
            <a:avLst/>
          </a:prstGeom>
          <a:solidFill>
            <a:srgbClr val="333333"/>
          </a:solidFill>
        </p:spPr>
        <p:txBody>
          <a:bodyPr/>
          <a:lstStyle/>
          <a:p>
            <a:endParaRPr lang="en-US"/>
          </a:p>
        </p:txBody>
      </p:sp>
      <p:sp>
        <p:nvSpPr>
          <p:cNvPr id="16" name="RowBLet"/>
          <p:cNvSpPr/>
          <p:nvPr/>
        </p:nvSpPr>
        <p:spPr>
          <a:xfrm>
            <a:off x="365760" y="1480000"/>
            <a:ext cx="480000" cy="460000"/>
          </a:xfrm>
          <a:prstGeom prst="rect">
            <a:avLst/>
          </a:prstGeom>
          <a:noFill/>
        </p:spPr>
        <p:txBody>
          <a:bodyPr lIns="60000" rIns="60000" tIns="0" bIns="0" anchor="ctr" wrap="square"/>
          <a:lstStyle/>
          <a:p>
            <a:pPr algn="ctr"/>
            <a:r>
              <a:rPr lang="en-US" sz="1400" b="1" dirty="0">
                <a:solidFill>
                  <a:srgbClr val="1DB954"/>
                </a:solidFill>
                <a:latin typeface="Calibri"/>
              </a:rPr>
              <a:t>B</a:t>
            </a:r>
          </a:p>
        </p:txBody>
      </p:sp>
      <p:sp>
        <p:nvSpPr>
          <p:cNvPr id="17" name="RowBTitle"/>
          <p:cNvSpPr/>
          <p:nvPr/>
        </p:nvSpPr>
        <p:spPr>
          <a:xfrm>
            <a:off x="875760" y="1480000"/>
            <a:ext cx="7902480" cy="460000"/>
          </a:xfrm>
          <a:prstGeom prst="rect">
            <a:avLst/>
          </a:prstGeom>
          <a:noFill/>
        </p:spPr>
        <p:txBody>
          <a:bodyPr lIns="80000" rIns="60000" tIns="0" bIns="0" anchor="ctr" wrap="square"/>
          <a:lstStyle/>
          <a:p>
            <a:pPr algn="l"/>
            <a:r>
              <a:rPr lang="en-US" sz="1400" b="1" dirty="0">
                <a:solidFill>
                  <a:srgbClr val="FFFFFF"/>
                </a:solidFill>
                <a:latin typeface="Calibri"/>
                <a:hlinkClick r:id="rId3"/>
              </a:rPr>
              <a:t>Data Source</a:t>
            </a:r>
          </a:p>
        </p:txBody>
      </p:sp>
      <p:sp>
        <p:nvSpPr>
          <p:cNvPr id="18" name="RowCBg"/>
          <p:cNvSpPr/>
          <p:nvPr/>
        </p:nvSpPr>
        <p:spPr>
          <a:xfrm>
            <a:off x="365760" y="1940000"/>
            <a:ext cx="8412480" cy="460000"/>
          </a:xfrm>
          <a:prstGeom prst="rect">
            <a:avLst/>
          </a:prstGeom>
          <a:solidFill>
            <a:srgbClr val="1C1C1C"/>
          </a:solidFill>
        </p:spPr>
        <p:txBody>
          <a:bodyPr/>
          <a:lstStyle/>
          <a:p>
            <a:endParaRPr lang="en-US"/>
          </a:p>
        </p:txBody>
      </p:sp>
      <p:sp>
        <p:nvSpPr>
          <p:cNvPr id="19" name="RowCAccent"/>
          <p:cNvSpPr/>
          <p:nvPr/>
        </p:nvSpPr>
        <p:spPr>
          <a:xfrm>
            <a:off x="365760" y="1940000"/>
            <a:ext cx="6000" cy="460000"/>
          </a:xfrm>
          <a:prstGeom prst="rect">
            <a:avLst/>
          </a:prstGeom>
          <a:solidFill>
            <a:srgbClr val="1DB954"/>
          </a:solidFill>
        </p:spPr>
        <p:txBody>
          <a:bodyPr/>
          <a:lstStyle/>
          <a:p>
            <a:endParaRPr lang="en-US"/>
          </a:p>
        </p:txBody>
      </p:sp>
      <p:sp>
        <p:nvSpPr>
          <p:cNvPr id="20" name="RowCDiv"/>
          <p:cNvSpPr/>
          <p:nvPr/>
        </p:nvSpPr>
        <p:spPr>
          <a:xfrm>
            <a:off x="845760" y="1940000"/>
            <a:ext cx="3000" cy="460000"/>
          </a:xfrm>
          <a:prstGeom prst="rect">
            <a:avLst/>
          </a:prstGeom>
          <a:solidFill>
            <a:srgbClr val="333333"/>
          </a:solidFill>
        </p:spPr>
        <p:txBody>
          <a:bodyPr/>
          <a:lstStyle/>
          <a:p>
            <a:endParaRPr lang="en-US"/>
          </a:p>
        </p:txBody>
      </p:sp>
      <p:sp>
        <p:nvSpPr>
          <p:cNvPr id="21" name="RowCLet"/>
          <p:cNvSpPr/>
          <p:nvPr/>
        </p:nvSpPr>
        <p:spPr>
          <a:xfrm>
            <a:off x="365760" y="1940000"/>
            <a:ext cx="480000" cy="460000"/>
          </a:xfrm>
          <a:prstGeom prst="rect">
            <a:avLst/>
          </a:prstGeom>
          <a:noFill/>
        </p:spPr>
        <p:txBody>
          <a:bodyPr lIns="60000" rIns="60000" tIns="0" bIns="0" anchor="ctr" wrap="square"/>
          <a:lstStyle/>
          <a:p>
            <a:pPr algn="ctr"/>
            <a:r>
              <a:rPr lang="en-US" sz="1400" b="1" dirty="0">
                <a:solidFill>
                  <a:srgbClr val="1DB954"/>
                </a:solidFill>
                <a:latin typeface="Calibri"/>
              </a:rPr>
              <a:t>C</a:t>
            </a:r>
          </a:p>
        </p:txBody>
      </p:sp>
      <p:sp>
        <p:nvSpPr>
          <p:cNvPr id="22" name="RowCTitle"/>
          <p:cNvSpPr/>
          <p:nvPr/>
        </p:nvSpPr>
        <p:spPr>
          <a:xfrm>
            <a:off x="875760" y="1940000"/>
            <a:ext cx="7902480" cy="460000"/>
          </a:xfrm>
          <a:prstGeom prst="rect">
            <a:avLst/>
          </a:prstGeom>
          <a:noFill/>
        </p:spPr>
        <p:txBody>
          <a:bodyPr lIns="80000" rIns="60000" tIns="0" bIns="0" anchor="ctr" wrap="square"/>
          <a:lstStyle/>
          <a:p>
            <a:pPr algn="l"/>
            <a:r>
              <a:rPr lang="en-US" sz="1400" b="1" dirty="0">
                <a:solidFill>
                  <a:srgbClr val="FFFFFF"/>
                </a:solidFill>
                <a:latin typeface="Calibri"/>
                <a:hlinkClick r:id="rId6"/>
              </a:rPr>
              <a:t>Jupyter Notebook</a:t>
            </a:r>
          </a:p>
        </p:txBody>
      </p:sp>
      <p:sp>
        <p:nvSpPr>
          <p:cNvPr id="23" name="RowDBg"/>
          <p:cNvSpPr/>
          <p:nvPr/>
        </p:nvSpPr>
        <p:spPr>
          <a:xfrm>
            <a:off x="365760" y="2400000"/>
            <a:ext cx="8412480" cy="460000"/>
          </a:xfrm>
          <a:prstGeom prst="rect">
            <a:avLst/>
          </a:prstGeom>
          <a:solidFill>
            <a:srgbClr val="282828"/>
          </a:solidFill>
        </p:spPr>
        <p:txBody>
          <a:bodyPr/>
          <a:lstStyle/>
          <a:p>
            <a:endParaRPr lang="en-US"/>
          </a:p>
        </p:txBody>
      </p:sp>
      <p:sp>
        <p:nvSpPr>
          <p:cNvPr id="24" name="RowDAccent"/>
          <p:cNvSpPr/>
          <p:nvPr/>
        </p:nvSpPr>
        <p:spPr>
          <a:xfrm>
            <a:off x="365760" y="2400000"/>
            <a:ext cx="6000" cy="460000"/>
          </a:xfrm>
          <a:prstGeom prst="rect">
            <a:avLst/>
          </a:prstGeom>
          <a:solidFill>
            <a:srgbClr val="1DB954"/>
          </a:solidFill>
        </p:spPr>
        <p:txBody>
          <a:bodyPr/>
          <a:lstStyle/>
          <a:p>
            <a:endParaRPr lang="en-US"/>
          </a:p>
        </p:txBody>
      </p:sp>
      <p:sp>
        <p:nvSpPr>
          <p:cNvPr id="25" name="RowDDiv"/>
          <p:cNvSpPr/>
          <p:nvPr/>
        </p:nvSpPr>
        <p:spPr>
          <a:xfrm>
            <a:off x="845760" y="2400000"/>
            <a:ext cx="3000" cy="460000"/>
          </a:xfrm>
          <a:prstGeom prst="rect">
            <a:avLst/>
          </a:prstGeom>
          <a:solidFill>
            <a:srgbClr val="333333"/>
          </a:solidFill>
        </p:spPr>
        <p:txBody>
          <a:bodyPr/>
          <a:lstStyle/>
          <a:p>
            <a:endParaRPr lang="en-US"/>
          </a:p>
        </p:txBody>
      </p:sp>
      <p:sp>
        <p:nvSpPr>
          <p:cNvPr id="26" name="RowDLet"/>
          <p:cNvSpPr/>
          <p:nvPr/>
        </p:nvSpPr>
        <p:spPr>
          <a:xfrm>
            <a:off x="365760" y="2400000"/>
            <a:ext cx="480000" cy="460000"/>
          </a:xfrm>
          <a:prstGeom prst="rect">
            <a:avLst/>
          </a:prstGeom>
          <a:noFill/>
        </p:spPr>
        <p:txBody>
          <a:bodyPr lIns="60000" rIns="60000" tIns="0" bIns="0" anchor="ctr" wrap="square"/>
          <a:lstStyle/>
          <a:p>
            <a:pPr algn="ctr"/>
            <a:r>
              <a:rPr lang="en-US" sz="1400" b="1" dirty="0">
                <a:solidFill>
                  <a:srgbClr val="1DB954"/>
                </a:solidFill>
                <a:latin typeface="Calibri"/>
              </a:rPr>
              <a:t>D</a:t>
            </a:r>
          </a:p>
        </p:txBody>
      </p:sp>
      <p:sp>
        <p:nvSpPr>
          <p:cNvPr id="27" name="RowDTitle"/>
          <p:cNvSpPr/>
          <p:nvPr/>
        </p:nvSpPr>
        <p:spPr>
          <a:xfrm>
            <a:off x="875760" y="2400000"/>
            <a:ext cx="7902480" cy="460000"/>
          </a:xfrm>
          <a:prstGeom prst="rect">
            <a:avLst/>
          </a:prstGeom>
          <a:noFill/>
        </p:spPr>
        <p:txBody>
          <a:bodyPr lIns="80000" rIns="60000" tIns="0" bIns="0" anchor="ctr" wrap="square"/>
          <a:lstStyle/>
          <a:p>
            <a:pPr algn="l"/>
            <a:r>
              <a:rPr lang="en-US" sz="1400" b="1" dirty="0">
                <a:solidFill>
                  <a:srgbClr val="FFFFFF"/>
                </a:solidFill>
                <a:latin typeface="Calibri"/>
                <a:hlinkClick r:id="rId7"/>
              </a:rPr>
              <a:t>Case Study</a:t>
            </a:r>
          </a:p>
        </p:txBody>
      </p:sp>
      <p:sp>
        <p:nvSpPr>
          <p:cNvPr id="28" name="RowEBg"/>
          <p:cNvSpPr/>
          <p:nvPr/>
        </p:nvSpPr>
        <p:spPr>
          <a:xfrm>
            <a:off x="365760" y="2860000"/>
            <a:ext cx="8412480" cy="460000"/>
          </a:xfrm>
          <a:prstGeom prst="rect">
            <a:avLst/>
          </a:prstGeom>
          <a:solidFill>
            <a:srgbClr val="1C1C1C"/>
          </a:solidFill>
        </p:spPr>
        <p:txBody>
          <a:bodyPr/>
          <a:lstStyle/>
          <a:p>
            <a:endParaRPr lang="en-US"/>
          </a:p>
        </p:txBody>
      </p:sp>
      <p:sp>
        <p:nvSpPr>
          <p:cNvPr id="29" name="RowEAccent"/>
          <p:cNvSpPr/>
          <p:nvPr/>
        </p:nvSpPr>
        <p:spPr>
          <a:xfrm>
            <a:off x="365760" y="2860000"/>
            <a:ext cx="6000" cy="460000"/>
          </a:xfrm>
          <a:prstGeom prst="rect">
            <a:avLst/>
          </a:prstGeom>
          <a:solidFill>
            <a:srgbClr val="1DB954"/>
          </a:solidFill>
        </p:spPr>
        <p:txBody>
          <a:bodyPr/>
          <a:lstStyle/>
          <a:p>
            <a:endParaRPr lang="en-US"/>
          </a:p>
        </p:txBody>
      </p:sp>
      <p:sp>
        <p:nvSpPr>
          <p:cNvPr id="30" name="RowEDiv"/>
          <p:cNvSpPr/>
          <p:nvPr/>
        </p:nvSpPr>
        <p:spPr>
          <a:xfrm>
            <a:off x="845760" y="2860000"/>
            <a:ext cx="3000" cy="460000"/>
          </a:xfrm>
          <a:prstGeom prst="rect">
            <a:avLst/>
          </a:prstGeom>
          <a:solidFill>
            <a:srgbClr val="333333"/>
          </a:solidFill>
        </p:spPr>
        <p:txBody>
          <a:bodyPr/>
          <a:lstStyle/>
          <a:p>
            <a:endParaRPr lang="en-US"/>
          </a:p>
        </p:txBody>
      </p:sp>
      <p:sp>
        <p:nvSpPr>
          <p:cNvPr id="31" name="RowELet"/>
          <p:cNvSpPr/>
          <p:nvPr/>
        </p:nvSpPr>
        <p:spPr>
          <a:xfrm>
            <a:off x="365760" y="2860000"/>
            <a:ext cx="480000" cy="460000"/>
          </a:xfrm>
          <a:prstGeom prst="rect">
            <a:avLst/>
          </a:prstGeom>
          <a:noFill/>
        </p:spPr>
        <p:txBody>
          <a:bodyPr lIns="60000" rIns="60000" tIns="0" bIns="0" anchor="ctr" wrap="square"/>
          <a:lstStyle/>
          <a:p>
            <a:pPr algn="ctr"/>
            <a:r>
              <a:rPr lang="en-US" sz="1400" b="1" dirty="0">
                <a:solidFill>
                  <a:srgbClr val="1DB954"/>
                </a:solidFill>
                <a:latin typeface="Calibri"/>
              </a:rPr>
              <a:t>E</a:t>
            </a:r>
          </a:p>
        </p:txBody>
      </p:sp>
      <p:sp>
        <p:nvSpPr>
          <p:cNvPr id="32" name="RowETitle"/>
          <p:cNvSpPr/>
          <p:nvPr/>
        </p:nvSpPr>
        <p:spPr>
          <a:xfrm>
            <a:off x="875760" y="2860000"/>
            <a:ext cx="7902480" cy="460000"/>
          </a:xfrm>
          <a:prstGeom prst="rect">
            <a:avLst/>
          </a:prstGeom>
          <a:noFill/>
        </p:spPr>
        <p:txBody>
          <a:bodyPr lIns="80000" rIns="60000" tIns="0" bIns="0" anchor="ctr" wrap="square"/>
          <a:lstStyle/>
          <a:p>
            <a:pPr algn="l"/>
            <a:r>
              <a:rPr lang="en-US" sz="1400" b="1" dirty="0">
                <a:solidFill>
                  <a:srgbClr val="FFFFFF"/>
                </a:solidFill>
                <a:latin typeface="Calibri"/>
                <a:hlinkClick r:id="rId8"/>
              </a:rPr>
              <a:t>Streamlit App</a:t>
            </a:r>
          </a:p>
        </p:txBody>
      </p:sp>
      <p:sp>
        <p:nvSpPr>
          <p:cNvPr id="33" name="RowFBg"/>
          <p:cNvSpPr/>
          <p:nvPr/>
        </p:nvSpPr>
        <p:spPr>
          <a:xfrm>
            <a:off x="365760" y="3320000"/>
            <a:ext cx="8412480" cy="460000"/>
          </a:xfrm>
          <a:prstGeom prst="rect">
            <a:avLst/>
          </a:prstGeom>
          <a:solidFill>
            <a:srgbClr val="282828"/>
          </a:solidFill>
        </p:spPr>
        <p:txBody>
          <a:bodyPr/>
          <a:lstStyle/>
          <a:p>
            <a:endParaRPr lang="en-US"/>
          </a:p>
        </p:txBody>
      </p:sp>
      <p:sp>
        <p:nvSpPr>
          <p:cNvPr id="34" name="RowFAccent"/>
          <p:cNvSpPr/>
          <p:nvPr/>
        </p:nvSpPr>
        <p:spPr>
          <a:xfrm>
            <a:off x="365760" y="3320000"/>
            <a:ext cx="6000" cy="460000"/>
          </a:xfrm>
          <a:prstGeom prst="rect">
            <a:avLst/>
          </a:prstGeom>
          <a:solidFill>
            <a:srgbClr val="1DB954"/>
          </a:solidFill>
        </p:spPr>
        <p:txBody>
          <a:bodyPr/>
          <a:lstStyle/>
          <a:p>
            <a:endParaRPr lang="en-US"/>
          </a:p>
        </p:txBody>
      </p:sp>
      <p:sp>
        <p:nvSpPr>
          <p:cNvPr id="35" name="RowFDiv"/>
          <p:cNvSpPr/>
          <p:nvPr/>
        </p:nvSpPr>
        <p:spPr>
          <a:xfrm>
            <a:off x="845760" y="3320000"/>
            <a:ext cx="3000" cy="460000"/>
          </a:xfrm>
          <a:prstGeom prst="rect">
            <a:avLst/>
          </a:prstGeom>
          <a:solidFill>
            <a:srgbClr val="333333"/>
          </a:solidFill>
        </p:spPr>
        <p:txBody>
          <a:bodyPr/>
          <a:lstStyle/>
          <a:p>
            <a:endParaRPr lang="en-US"/>
          </a:p>
        </p:txBody>
      </p:sp>
      <p:sp>
        <p:nvSpPr>
          <p:cNvPr id="36" name="RowFLet"/>
          <p:cNvSpPr/>
          <p:nvPr/>
        </p:nvSpPr>
        <p:spPr>
          <a:xfrm>
            <a:off x="365760" y="3320000"/>
            <a:ext cx="480000" cy="460000"/>
          </a:xfrm>
          <a:prstGeom prst="rect">
            <a:avLst/>
          </a:prstGeom>
          <a:noFill/>
        </p:spPr>
        <p:txBody>
          <a:bodyPr lIns="60000" rIns="60000" tIns="0" bIns="0" anchor="ctr" wrap="square"/>
          <a:lstStyle/>
          <a:p>
            <a:pPr algn="ctr"/>
            <a:r>
              <a:rPr lang="en-US" sz="1400" b="1" dirty="0">
                <a:solidFill>
                  <a:srgbClr val="1DB954"/>
                </a:solidFill>
                <a:latin typeface="Calibri"/>
              </a:rPr>
              <a:t>F</a:t>
            </a:r>
          </a:p>
        </p:txBody>
      </p:sp>
      <p:sp>
        <p:nvSpPr>
          <p:cNvPr id="37" name="RowFTitle"/>
          <p:cNvSpPr/>
          <p:nvPr/>
        </p:nvSpPr>
        <p:spPr>
          <a:xfrm>
            <a:off x="875760" y="3320000"/>
            <a:ext cx="7902480" cy="460000"/>
          </a:xfrm>
          <a:prstGeom prst="rect">
            <a:avLst/>
          </a:prstGeom>
          <a:noFill/>
        </p:spPr>
        <p:txBody>
          <a:bodyPr lIns="80000" rIns="60000" tIns="0" bIns="0" anchor="ctr" wrap="square"/>
          <a:lstStyle/>
          <a:p>
            <a:pPr algn="l"/>
            <a:r>
              <a:rPr lang="en-US" sz="1400" b="1" dirty="0">
                <a:solidFill>
                  <a:srgbClr val="FFFFFF"/>
                </a:solidFill>
                <a:latin typeface="Calibri"/>
                <a:hlinkClick r:id="rId9"/>
              </a:rPr>
              <a:t>Project Report: What Makes a Song Popular?</a:t>
            </a:r>
          </a:p>
        </p:txBody>
      </p:sp>
      <p:sp>
        <p:nvSpPr>
          <p:cNvPr id="38" name="FooterBar"/>
          <p:cNvSpPr/>
          <p:nvPr/>
        </p:nvSpPr>
        <p:spPr>
          <a:xfrm>
            <a:off x="0" y="4983480"/>
            <a:ext cx="9144000" cy="160020"/>
          </a:xfrm>
          <a:prstGeom prst="rect">
            <a:avLst/>
          </a:prstGeom>
          <a:solidFill>
            <a:srgbClr val="1A1A1A"/>
          </a:solidFill>
        </p:spPr>
        <p:txBody>
          <a:bodyPr/>
          <a:lstStyle/>
          <a:p>
            <a:endParaRPr lang="en-US"/>
          </a:p>
        </p:txBody>
      </p:sp>
      <p:sp>
        <p:nvSpPr>
          <p:cNvPr id="39" name="Footer"/>
          <p:cNvSpPr/>
          <p:nvPr/>
        </p:nvSpPr>
        <p:spPr>
          <a:xfrm>
            <a:off x="0" y="4993480"/>
            <a:ext cx="9144000" cy="150020"/>
          </a:xfrm>
          <a:prstGeom prst="rect">
            <a:avLst/>
          </a:prstGeom>
          <a:noFill/>
        </p:spPr>
        <p:txBody>
          <a:bodyPr lIns="0" rIns="0" tIns="0" bIns="0" anchor="ctr" wrap="square"/>
          <a:lstStyle/>
          <a:p>
            <a:pPr algn="ctr"/>
            <a:r>
              <a:rPr lang="en-US" sz="900" dirty="0">
                <a:solidFill>
                  <a:srgbClr val="888888"/>
                </a:solidFill>
                <a:latin typeface="Calibri"/>
              </a:rPr>
              <a:t>Spotify Hit Predictor | Capstone Project</a:t>
            </a:r>
          </a:p>
        </p:txBody>
      </p:sp>
      <p:pic>
        <p:nvPicPr>
          <p:cNvPr id="99" name="SpotifyWatermark"/>
          <p:cNvPicPr/>
          <p:nvPr/>
        </p:nvPicPr>
        <p:blipFill>
          <a:blip r:embed="rId4"/>
          <a:stretch>
            <a:fillRect/>
          </a:stretch>
        </p:blipFill>
        <p:spPr>
          <a:xfrm>
            <a:off x="8350000" y="4650000"/>
            <a:ext cx="640080" cy="64008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12121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73152"/>
          </a:xfrm>
          <a:prstGeom prst="rect">
            <a:avLst/>
          </a:prstGeom>
          <a:solidFill>
            <a:srgbClr val="1DB954"/>
          </a:solidFill>
        </p:spPr>
        <p:txBody>
          <a:bodyPr/>
          <a:lstStyle/>
          <a:p>
            <a:endParaRPr lang="en-US"/>
          </a:p>
        </p:txBody>
      </p:sp>
      <p:sp>
        <p:nvSpPr>
          <p:cNvPr id="3" name="Text 1"/>
          <p:cNvSpPr/>
          <p:nvPr/>
        </p:nvSpPr>
        <p:spPr>
          <a:xfrm>
            <a:off x="548640" y="274320"/>
            <a:ext cx="7315200" cy="6400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800" b="1" dirty="0">
                <a:solidFill>
                  <a:srgbClr val="FFFFFF"/>
                </a:solidFill>
                <a:latin typeface="Calibri" pitchFamily="34" charset="0"/>
              </a:rPr>
              <a:t>Project Overview</a:t>
            </a:r>
          </a:p>
        </p:txBody>
      </p:sp>
      <p:sp>
        <p:nvSpPr>
          <p:cNvPr id="4" name="Shape 2"/>
          <p:cNvSpPr/>
          <p:nvPr/>
        </p:nvSpPr>
        <p:spPr>
          <a:xfrm>
            <a:off x="548640" y="960120"/>
            <a:ext cx="914400" cy="54864"/>
          </a:xfrm>
          <a:prstGeom prst="rect">
            <a:avLst/>
          </a:prstGeom>
          <a:solidFill>
            <a:srgbClr val="1DB954"/>
          </a:solidFill>
        </p:spPr>
        <p:txBody>
          <a:bodyPr/>
          <a:lstStyle/>
          <a:p>
            <a:endParaRPr lang="en-US"/>
          </a:p>
        </p:txBody>
      </p:sp>
      <p:sp>
        <p:nvSpPr>
          <p:cNvPr id="5" name="Shape 3"/>
          <p:cNvSpPr/>
          <p:nvPr/>
        </p:nvSpPr>
        <p:spPr>
          <a:xfrm>
            <a:off x="457200" y="1096200"/>
            <a:ext cx="3840480" cy="3566640"/>
          </a:xfrm>
          <a:prstGeom prst="rect">
            <a:avLst/>
          </a:prstGeom>
          <a:solidFill>
            <a:srgbClr val="1C1C1C"/>
          </a:solidFill>
        </p:spPr>
        <p:txBody>
          <a:bodyPr/>
          <a:lstStyle/>
          <a:p>
            <a:endParaRPr lang="en-US"/>
          </a:p>
        </p:txBody>
      </p:sp>
      <p:sp>
        <p:nvSpPr>
          <p:cNvPr id="6" name="Shape 4"/>
          <p:cNvSpPr/>
          <p:nvPr/>
        </p:nvSpPr>
        <p:spPr>
          <a:xfrm>
            <a:off x="457200" y="1096200"/>
            <a:ext cx="3840480" cy="54864"/>
          </a:xfrm>
          <a:prstGeom prst="rect">
            <a:avLst/>
          </a:prstGeom>
          <a:solidFill>
            <a:srgbClr val="E8115B"/>
          </a:solidFill>
        </p:spPr>
        <p:txBody>
          <a:bodyPr/>
          <a:lstStyle/>
          <a:p>
            <a:endParaRPr lang="en-US"/>
          </a:p>
        </p:txBody>
      </p:sp>
      <p:sp>
        <p:nvSpPr>
          <p:cNvPr id="7" name="Text 5"/>
          <p:cNvSpPr/>
          <p:nvPr/>
        </p:nvSpPr>
        <p:spPr>
          <a:xfrm>
            <a:off x="640080" y="1233360"/>
            <a:ext cx="347472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400" b="1" dirty="0">
                <a:solidFill>
                  <a:srgbClr val="FFFFFF"/>
                </a:solidFill>
                <a:latin typeface="Calibri" pitchFamily="34" charset="0"/>
              </a:rPr>
              <a:t>Problem Statement</a:t>
            </a:r>
          </a:p>
        </p:txBody>
      </p:sp>
      <p:sp>
        <p:nvSpPr>
          <p:cNvPr id="8" name="Text 6"/>
          <p:cNvSpPr/>
          <p:nvPr/>
        </p:nvSpPr>
        <p:spPr>
          <a:xfrm>
            <a:off x="610920" y="1600200"/>
            <a:ext cx="3474720" cy="2835000"/>
          </a:xfrm>
          <a:prstGeom prst="rect">
            <a:avLst/>
          </a:prstGeom>
          <a:noFill/>
          <a:ln/>
        </p:spPr>
        <p:txBody>
          <a:bodyPr wrap="square" lIns="0" tIns="91440" rIns="0" bIns="0" rtlCol="0" anchor="t"/>
          <a:lstStyle/>
          <a:p>
            <a:pPr marL="365760" indent="-365760">
              <a:buSzPct val="80000"/>
              <a:buBlip>
                <a:blip r:embed="rId3"/>
              </a:buBlip>
            </a:pPr>
            <a:r>
              <a:rPr lang="en-US" sz="1200" dirty="0">
                <a:solidFill>
                  <a:schemeClr val="bg1">
                    <a:lumMod val="85000"/>
                  </a:schemeClr>
                </a:solidFill>
                <a:latin typeface="Calibri" pitchFamily="34" charset="0"/>
              </a:rPr>
              <a:t>Artists and labels invest millions without knowing if a track will resonate.</a:t>
            </a:r>
          </a:p>
          <a:p>
            <a:pPr marL="0" indent="0">
              <a:buNone/>
            </a:pPr>
            <a:endParaRPr lang="en-US" sz="600" dirty="0">
              <a:solidFill>
                <a:schemeClr val="bg1">
                  <a:lumMod val="85000"/>
                </a:schemeClr>
              </a:solidFill>
            </a:endParaRPr>
          </a:p>
          <a:p>
            <a:pPr marL="365760" indent="-365760">
              <a:buSzPct val="80000"/>
              <a:buBlip>
                <a:blip r:embed="rId3"/>
              </a:buBlip>
            </a:pPr>
            <a:r>
              <a:rPr lang="en-US" sz="1200" dirty="0">
                <a:solidFill>
                  <a:schemeClr val="bg1">
                    <a:lumMod val="85000"/>
                  </a:schemeClr>
                </a:solidFill>
                <a:latin typeface="Calibri" pitchFamily="34" charset="0"/>
              </a:rPr>
              <a:t>Spotify paid $11B in royalties in 2025. Rates are set before release, creating overpayment risk when tracks underperform.</a:t>
            </a:r>
          </a:p>
          <a:p>
            <a:pPr marL="0" indent="0">
              <a:buNone/>
            </a:pPr>
            <a:endParaRPr lang="en-US" sz="600" dirty="0"/>
          </a:p>
          <a:p>
            <a:pPr marL="365760" indent="-365760">
              <a:buSzPct val="80000"/>
              <a:buBlip>
                <a:blip r:embed="rId3"/>
              </a:buBlip>
            </a:pPr>
            <a:r>
              <a:rPr lang="en-US" sz="1200" b="1" dirty="0">
                <a:solidFill>
                  <a:srgbClr val="1DB954"/>
                </a:solidFill>
                <a:latin typeface="Calibri" pitchFamily="34" charset="0"/>
              </a:rPr>
              <a:t>Can we predict popularity before release using only audio characteristics?</a:t>
            </a:r>
          </a:p>
        </p:txBody>
      </p:sp>
      <p:sp>
        <p:nvSpPr>
          <p:cNvPr id="9" name="Shape 7"/>
          <p:cNvSpPr/>
          <p:nvPr/>
        </p:nvSpPr>
        <p:spPr>
          <a:xfrm>
            <a:off x="4846320" y="1096200"/>
            <a:ext cx="3840480" cy="3566640"/>
          </a:xfrm>
          <a:prstGeom prst="rect">
            <a:avLst/>
          </a:prstGeom>
          <a:solidFill>
            <a:srgbClr val="1C1C1C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0" name="Shape 8"/>
          <p:cNvSpPr/>
          <p:nvPr/>
        </p:nvSpPr>
        <p:spPr>
          <a:xfrm>
            <a:off x="4846320" y="1096200"/>
            <a:ext cx="3840480" cy="54864"/>
          </a:xfrm>
          <a:prstGeom prst="rect">
            <a:avLst/>
          </a:prstGeom>
          <a:solidFill>
            <a:srgbClr val="1DB954"/>
          </a:solidFill>
        </p:spPr>
        <p:txBody>
          <a:bodyPr/>
          <a:lstStyle/>
          <a:p>
            <a:endParaRPr lang="en-US"/>
          </a:p>
        </p:txBody>
      </p:sp>
      <p:sp>
        <p:nvSpPr>
          <p:cNvPr id="11" name="Text 9"/>
          <p:cNvSpPr/>
          <p:nvPr/>
        </p:nvSpPr>
        <p:spPr>
          <a:xfrm>
            <a:off x="5029200" y="1233360"/>
            <a:ext cx="347472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400" b="1" dirty="0">
                <a:solidFill>
                  <a:srgbClr val="FFFFFF"/>
                </a:solidFill>
                <a:latin typeface="Calibri" pitchFamily="34" charset="0"/>
              </a:rPr>
              <a:t>Solution</a:t>
            </a:r>
          </a:p>
        </p:txBody>
      </p:sp>
      <p:sp>
        <p:nvSpPr>
          <p:cNvPr id="12" name="Text 10"/>
          <p:cNvSpPr/>
          <p:nvPr/>
        </p:nvSpPr>
        <p:spPr>
          <a:xfrm>
            <a:off x="5000040" y="1600200"/>
            <a:ext cx="3474720" cy="2835000"/>
          </a:xfrm>
          <a:prstGeom prst="rect">
            <a:avLst/>
          </a:prstGeom>
          <a:noFill/>
          <a:ln/>
        </p:spPr>
        <p:txBody>
          <a:bodyPr wrap="square" lIns="0" tIns="91440" rIns="0" bIns="0" rtlCol="0" anchor="t"/>
          <a:lstStyle/>
          <a:p>
            <a:pPr marL="0" indent="0">
              <a:buNone/>
            </a:pPr>
            <a:r>
              <a:rPr lang="en-US" sz="1200" dirty="0">
                <a:solidFill>
                  <a:schemeClr val="bg1">
                    <a:lumMod val="85000"/>
                  </a:schemeClr>
                </a:solidFill>
                <a:latin typeface="Calibri" pitchFamily="34" charset="0"/>
              </a:rPr>
              <a:t>Predict popularity scores from audio features to enable smarter decisions:</a:t>
            </a:r>
          </a:p>
          <a:p>
            <a:pPr marL="0" indent="0">
              <a:buNone/>
            </a:pPr>
            <a:endParaRPr lang="en-US" sz="600" dirty="0">
              <a:solidFill>
                <a:schemeClr val="bg1">
                  <a:lumMod val="85000"/>
                </a:schemeClr>
              </a:solidFill>
            </a:endParaRPr>
          </a:p>
          <a:p>
            <a:pPr marL="365760" indent="-365760">
              <a:buSzPct val="80000"/>
              <a:buBlip>
                <a:blip r:embed="rId3"/>
              </a:buBlip>
            </a:pPr>
            <a:r>
              <a:rPr lang="en-US" sz="1200" dirty="0">
                <a:solidFill>
                  <a:schemeClr val="bg1">
                    <a:lumMod val="85000"/>
                  </a:schemeClr>
                </a:solidFill>
                <a:latin typeface="Calibri" pitchFamily="34" charset="0"/>
              </a:rPr>
              <a:t>XGBoost model trained on 170,000 Spotify tracks</a:t>
            </a:r>
          </a:p>
          <a:p>
            <a:pPr marL="0" indent="0">
              <a:buNone/>
            </a:pPr>
            <a:endParaRPr lang="en-US" sz="600" dirty="0">
              <a:solidFill>
                <a:schemeClr val="bg1">
                  <a:lumMod val="85000"/>
                </a:schemeClr>
              </a:solidFill>
            </a:endParaRPr>
          </a:p>
          <a:p>
            <a:pPr marL="365760" indent="-365760">
              <a:buSzPct val="80000"/>
              <a:buBlip>
                <a:blip r:embed="rId3"/>
              </a:buBlip>
            </a:pPr>
            <a:r>
              <a:rPr lang="en-US" sz="1200" dirty="0">
                <a:solidFill>
                  <a:schemeClr val="bg1">
                    <a:lumMod val="85000"/>
                  </a:schemeClr>
                </a:solidFill>
                <a:latin typeface="Calibri" pitchFamily="34" charset="0"/>
              </a:rPr>
              <a:t>Trained on AWS SageMaker, live demo on Streamlit Community Cloud</a:t>
            </a:r>
          </a:p>
          <a:p>
            <a:pPr marL="0" indent="0">
              <a:buNone/>
            </a:pPr>
            <a:endParaRPr lang="en-US" sz="600" dirty="0">
              <a:solidFill>
                <a:schemeClr val="bg1">
                  <a:lumMod val="85000"/>
                </a:schemeClr>
              </a:solidFill>
            </a:endParaRPr>
          </a:p>
          <a:p>
            <a:pPr marL="365760" indent="-365760">
              <a:buSzPct val="80000"/>
              <a:buBlip>
                <a:blip r:embed="rId3"/>
              </a:buBlip>
            </a:pPr>
            <a:r>
              <a:rPr lang="en-US" sz="1200" dirty="0">
                <a:solidFill>
                  <a:schemeClr val="bg1">
                    <a:lumMod val="85000"/>
                  </a:schemeClr>
                </a:solidFill>
                <a:latin typeface="Calibri" pitchFamily="34" charset="0"/>
              </a:rPr>
              <a:t>Finding: release year and artist history drive 97% of predictions</a:t>
            </a:r>
          </a:p>
        </p:txBody>
      </p:sp>
      <p:sp>
        <p:nvSpPr>
          <p:cNvPr id="13" name="Shape 11"/>
          <p:cNvSpPr/>
          <p:nvPr/>
        </p:nvSpPr>
        <p:spPr>
          <a:xfrm>
            <a:off x="0" y="4983480"/>
            <a:ext cx="9144000" cy="160020"/>
          </a:xfrm>
          <a:prstGeom prst="rect">
            <a:avLst/>
          </a:prstGeom>
          <a:solidFill>
            <a:srgbClr val="282828"/>
          </a:solidFill>
        </p:spPr>
        <p:txBody>
          <a:bodyPr/>
          <a:lstStyle/>
          <a:p>
            <a:endParaRPr lang="en-US"/>
          </a:p>
        </p:txBody>
      </p:sp>
      <p:sp>
        <p:nvSpPr>
          <p:cNvPr id="14" name="Text 12"/>
          <p:cNvSpPr/>
          <p:nvPr/>
        </p:nvSpPr>
        <p:spPr>
          <a:xfrm>
            <a:off x="457200" y="5001768"/>
            <a:ext cx="8229600" cy="1371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900" dirty="0">
                <a:solidFill>
                  <a:srgbClr val="B3B3B3"/>
                </a:solidFill>
                <a:latin typeface="Calibri" pitchFamily="34" charset="0"/>
              </a:rPr>
              <a:t>Spotify Hit Predictor | Capstone Project</a:t>
            </a:r>
          </a:p>
        </p:txBody>
      </p:sp>
      <p:pic>
        <p:nvPicPr>
          <p:cNvPr id="999" name="SpotifyWatermark"/>
          <p:cNvPicPr>
            <a:picLocks noChangeAspect="1"/>
          </p:cNvPicPr>
          <p:nvPr/>
        </p:nvPicPr>
        <p:blipFill>
          <a:blip r:embed="rId4"/>
        </p:blipFill>
        <p:spPr>
          <a:xfrm>
            <a:off x="8350000" y="4650000"/>
            <a:ext cx="640080" cy="64008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12121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opBar"/>
          <p:cNvSpPr/>
          <p:nvPr/>
        </p:nvSpPr>
        <p:spPr>
          <a:xfrm>
            <a:off x="0" y="0"/>
            <a:ext cx="9144000" cy="73152"/>
          </a:xfrm>
          <a:prstGeom prst="rect">
            <a:avLst/>
          </a:prstGeom>
          <a:solidFill>
            <a:srgbClr val="1DB954"/>
          </a:solidFill>
        </p:spPr>
        <p:txBody>
          <a:bodyPr/>
          <a:lstStyle/>
          <a:p>
            <a:endParaRPr lang="en-US"/>
          </a:p>
        </p:txBody>
      </p:sp>
      <p:sp>
        <p:nvSpPr>
          <p:cNvPr id="3" name="Title"/>
          <p:cNvSpPr/>
          <p:nvPr/>
        </p:nvSpPr>
        <p:spPr>
          <a:xfrm>
            <a:off x="548640" y="170000"/>
            <a:ext cx="8046720" cy="550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800" b="1" dirty="0">
                <a:solidFill>
                  <a:srgbClr val="FFFFFF"/>
                </a:solidFill>
                <a:latin typeface="Calibri" pitchFamily="34" charset="0"/>
              </a:rPr>
              <a:t>The Dataset</a:t>
            </a:r>
          </a:p>
        </p:txBody>
      </p:sp>
      <p:sp>
        <p:nvSpPr>
          <p:cNvPr id="10" name="Card1Bg"/>
          <p:cNvSpPr/>
          <p:nvPr/>
        </p:nvSpPr>
        <p:spPr>
          <a:xfrm>
            <a:off x="457200" y="820000"/>
            <a:ext cx="1920000" cy="1600000"/>
          </a:xfrm>
          <a:prstGeom prst="rect">
            <a:avLst/>
          </a:prstGeom>
          <a:solidFill>
            <a:srgbClr val="1C1C1C"/>
          </a:solidFill>
        </p:spPr>
        <p:txBody>
          <a:bodyPr/>
          <a:lstStyle/>
          <a:p>
            <a:endParaRPr lang="en-US"/>
          </a:p>
        </p:txBody>
      </p:sp>
      <p:sp>
        <p:nvSpPr>
          <p:cNvPr id="11" name="Card1Top"/>
          <p:cNvSpPr/>
          <p:nvPr/>
        </p:nvSpPr>
        <p:spPr>
          <a:xfrm>
            <a:off x="457200" y="820000"/>
            <a:ext cx="1920000" cy="45720"/>
          </a:xfrm>
          <a:prstGeom prst="rect">
            <a:avLst/>
          </a:prstGeom>
          <a:solidFill>
            <a:srgbClr val="1DB954"/>
          </a:solidFill>
        </p:spPr>
        <p:txBody>
          <a:bodyPr/>
          <a:lstStyle/>
          <a:p>
            <a:endParaRPr lang="en-US"/>
          </a:p>
        </p:txBody>
      </p:sp>
      <p:sp>
        <p:nvSpPr>
          <p:cNvPr id="12" name="Card1Text"/>
          <p:cNvSpPr/>
          <p:nvPr/>
        </p:nvSpPr>
        <p:spPr>
          <a:xfrm>
            <a:off x="548640" y="900000"/>
            <a:ext cx="1737120" cy="1480000"/>
          </a:xfrm>
          <a:prstGeom prst="rect">
            <a:avLst/>
          </a:prstGeom>
          <a:noFill/>
          <a:ln/>
        </p:spPr>
        <p:txBody>
          <a:bodyPr wrap="square" lIns="0" tIns="91440" rIns="0" bIns="0" rtlCol="0" anchor="t"/>
          <a:lstStyle/>
          <a:p>
            <a:pPr marL="0" indent="0">
              <a:buNone/>
            </a:pPr>
            <a:r>
              <a:rPr lang="en-US" sz="1000" b="1" dirty="0">
                <a:solidFill>
                  <a:srgbClr val="1DB954"/>
                </a:solidFill>
                <a:latin typeface="Calibri" pitchFamily="34" charset="0"/>
              </a:rPr>
              <a:t>SOURCE</a:t>
            </a:r>
          </a:p>
          <a:p>
            <a:pPr marL="0" indent="0">
              <a:buNone/>
            </a:pPr>
            <a:endParaRPr lang="en-US" sz="400" dirty="0"/>
          </a:p>
          <a:p>
            <a:pPr marL="0" indent="0">
              <a:buNone/>
            </a:pPr>
            <a:r>
              <a:rPr lang="en-US" sz="1600" b="1" dirty="0">
                <a:solidFill>
                  <a:srgbClr val="FFFFFF"/>
                </a:solidFill>
                <a:latin typeface="Calibri" pitchFamily="34" charset="0"/>
              </a:rPr>
              <a:t>Spotify API</a:t>
            </a:r>
          </a:p>
          <a:p>
            <a:pPr marL="0" indent="0">
              <a:buNone/>
            </a:pPr>
            <a:endParaRPr lang="en-US" sz="400" dirty="0"/>
          </a:p>
          <a:p>
            <a:pPr marL="0" indent="0">
              <a:buNone/>
            </a:pPr>
            <a:r>
              <a:rPr lang="en-US" sz="1100" dirty="0">
                <a:solidFill>
                  <a:schemeClr val="bg1">
                    <a:lumMod val="85000"/>
                  </a:schemeClr>
                </a:solidFill>
                <a:latin typeface="Calibri" pitchFamily="34" charset="0"/>
              </a:rPr>
              <a:t>Spotify case study dataset</a:t>
            </a:r>
          </a:p>
        </p:txBody>
      </p:sp>
      <p:sp>
        <p:nvSpPr>
          <p:cNvPr id="20" name="Card2Bg"/>
          <p:cNvSpPr/>
          <p:nvPr/>
        </p:nvSpPr>
        <p:spPr>
          <a:xfrm>
            <a:off x="2560320" y="820000"/>
            <a:ext cx="1920000" cy="1600000"/>
          </a:xfrm>
          <a:prstGeom prst="rect">
            <a:avLst/>
          </a:prstGeom>
          <a:solidFill>
            <a:srgbClr val="1C1C1C"/>
          </a:solidFill>
        </p:spPr>
        <p:txBody>
          <a:bodyPr/>
          <a:lstStyle/>
          <a:p>
            <a:endParaRPr lang="en-US"/>
          </a:p>
        </p:txBody>
      </p:sp>
      <p:sp>
        <p:nvSpPr>
          <p:cNvPr id="21" name="Card2Top"/>
          <p:cNvSpPr/>
          <p:nvPr/>
        </p:nvSpPr>
        <p:spPr>
          <a:xfrm>
            <a:off x="2560320" y="820000"/>
            <a:ext cx="1920000" cy="45720"/>
          </a:xfrm>
          <a:prstGeom prst="rect">
            <a:avLst/>
          </a:prstGeom>
          <a:solidFill>
            <a:srgbClr val="1DB954"/>
          </a:solidFill>
        </p:spPr>
        <p:txBody>
          <a:bodyPr/>
          <a:lstStyle/>
          <a:p>
            <a:endParaRPr lang="en-US"/>
          </a:p>
        </p:txBody>
      </p:sp>
      <p:sp>
        <p:nvSpPr>
          <p:cNvPr id="22" name="Card2Text"/>
          <p:cNvSpPr/>
          <p:nvPr/>
        </p:nvSpPr>
        <p:spPr>
          <a:xfrm>
            <a:off x="2651760" y="900000"/>
            <a:ext cx="1737120" cy="1480000"/>
          </a:xfrm>
          <a:prstGeom prst="rect">
            <a:avLst/>
          </a:prstGeom>
          <a:noFill/>
          <a:ln/>
        </p:spPr>
        <p:txBody>
          <a:bodyPr wrap="square" lIns="0" tIns="91440" rIns="0" bIns="0" rtlCol="0" anchor="t"/>
          <a:lstStyle/>
          <a:p>
            <a:pPr marL="0" indent="0">
              <a:buNone/>
            </a:pPr>
            <a:r>
              <a:rPr lang="en-US" sz="1000" b="1" dirty="0">
                <a:solidFill>
                  <a:srgbClr val="1DB954"/>
                </a:solidFill>
                <a:latin typeface="Calibri" pitchFamily="34" charset="0"/>
              </a:rPr>
              <a:t>SIZE</a:t>
            </a:r>
          </a:p>
          <a:p>
            <a:pPr marL="0" indent="0">
              <a:buNone/>
            </a:pPr>
            <a:endParaRPr lang="en-US" sz="400" dirty="0"/>
          </a:p>
          <a:p>
            <a:pPr marL="0" indent="0">
              <a:buNone/>
            </a:pPr>
            <a:r>
              <a:rPr lang="en-US" sz="1600" b="1" dirty="0">
                <a:solidFill>
                  <a:srgbClr val="FFFFFF"/>
                </a:solidFill>
                <a:latin typeface="Calibri" pitchFamily="34" charset="0"/>
              </a:rPr>
              <a:t>169,909 tracks</a:t>
            </a:r>
          </a:p>
          <a:p>
            <a:pPr marL="0" indent="0">
              <a:buNone/>
            </a:pPr>
            <a:endParaRPr lang="en-US" sz="400" dirty="0"/>
          </a:p>
          <a:p>
            <a:pPr marL="0" indent="0">
              <a:buNone/>
            </a:pPr>
            <a:r>
              <a:rPr lang="en-US" sz="1100" dirty="0">
                <a:solidFill>
                  <a:schemeClr val="bg1">
                    <a:lumMod val="85000"/>
                  </a:schemeClr>
                </a:solidFill>
                <a:latin typeface="Calibri" pitchFamily="34" charset="0"/>
              </a:rPr>
              <a:t>142,552 after removing zero-popularity entries</a:t>
            </a:r>
          </a:p>
        </p:txBody>
      </p:sp>
      <p:sp>
        <p:nvSpPr>
          <p:cNvPr id="30" name="Card3Bg"/>
          <p:cNvSpPr/>
          <p:nvPr/>
        </p:nvSpPr>
        <p:spPr>
          <a:xfrm>
            <a:off x="4663440" y="820000"/>
            <a:ext cx="1920000" cy="1600000"/>
          </a:xfrm>
          <a:prstGeom prst="rect">
            <a:avLst/>
          </a:prstGeom>
          <a:solidFill>
            <a:srgbClr val="1C1C1C"/>
          </a:solidFill>
        </p:spPr>
        <p:txBody>
          <a:bodyPr/>
          <a:lstStyle/>
          <a:p>
            <a:endParaRPr lang="en-US"/>
          </a:p>
        </p:txBody>
      </p:sp>
      <p:sp>
        <p:nvSpPr>
          <p:cNvPr id="31" name="Card3Top"/>
          <p:cNvSpPr/>
          <p:nvPr/>
        </p:nvSpPr>
        <p:spPr>
          <a:xfrm>
            <a:off x="4663440" y="820000"/>
            <a:ext cx="1920000" cy="45720"/>
          </a:xfrm>
          <a:prstGeom prst="rect">
            <a:avLst/>
          </a:prstGeom>
          <a:solidFill>
            <a:srgbClr val="1DB954"/>
          </a:solidFill>
        </p:spPr>
        <p:txBody>
          <a:bodyPr/>
          <a:lstStyle/>
          <a:p>
            <a:endParaRPr lang="en-US"/>
          </a:p>
        </p:txBody>
      </p:sp>
      <p:sp>
        <p:nvSpPr>
          <p:cNvPr id="32" name="Card3Text"/>
          <p:cNvSpPr/>
          <p:nvPr/>
        </p:nvSpPr>
        <p:spPr>
          <a:xfrm>
            <a:off x="4754880" y="900000"/>
            <a:ext cx="1737120" cy="1480000"/>
          </a:xfrm>
          <a:prstGeom prst="rect">
            <a:avLst/>
          </a:prstGeom>
          <a:noFill/>
          <a:ln/>
        </p:spPr>
        <p:txBody>
          <a:bodyPr wrap="square" lIns="0" tIns="91440" rIns="0" bIns="0" rtlCol="0" anchor="t"/>
          <a:lstStyle/>
          <a:p>
            <a:pPr marL="0" indent="0">
              <a:buNone/>
            </a:pPr>
            <a:r>
              <a:rPr lang="en-US" sz="1000" b="1" dirty="0">
                <a:solidFill>
                  <a:srgbClr val="1DB954"/>
                </a:solidFill>
                <a:latin typeface="Calibri" pitchFamily="34" charset="0"/>
              </a:rPr>
              <a:t>VARIABLES</a:t>
            </a:r>
          </a:p>
          <a:p>
            <a:pPr marL="0" indent="0">
              <a:buNone/>
            </a:pPr>
            <a:endParaRPr lang="en-US" sz="400" dirty="0"/>
          </a:p>
          <a:p>
            <a:pPr marL="0" indent="0">
              <a:buNone/>
            </a:pPr>
            <a:r>
              <a:rPr lang="en-US" sz="1600" b="1" dirty="0">
                <a:solidFill>
                  <a:srgbClr val="FFFFFF"/>
                </a:solidFill>
                <a:latin typeface="Calibri" pitchFamily="34" charset="0"/>
              </a:rPr>
              <a:t>15 features</a:t>
            </a:r>
          </a:p>
          <a:p>
            <a:pPr marL="0" indent="0">
              <a:buNone/>
            </a:pPr>
            <a:endParaRPr lang="en-US" sz="400" dirty="0"/>
          </a:p>
          <a:p>
            <a:pPr marL="0" indent="0">
              <a:buNone/>
            </a:pPr>
            <a:r>
              <a:rPr lang="en-US" sz="1100" dirty="0">
                <a:solidFill>
                  <a:schemeClr val="bg1">
                    <a:lumMod val="85000"/>
                  </a:schemeClr>
                </a:solidFill>
                <a:latin typeface="Calibri" pitchFamily="34" charset="0"/>
              </a:rPr>
              <a:t>audio features + 1 engineered feature (artist avg popularity)</a:t>
            </a:r>
          </a:p>
        </p:txBody>
      </p:sp>
      <p:sp>
        <p:nvSpPr>
          <p:cNvPr id="40" name="Card4Bg"/>
          <p:cNvSpPr/>
          <p:nvPr/>
        </p:nvSpPr>
        <p:spPr>
          <a:xfrm>
            <a:off x="6766560" y="820000"/>
            <a:ext cx="1920000" cy="1600000"/>
          </a:xfrm>
          <a:prstGeom prst="rect">
            <a:avLst/>
          </a:prstGeom>
          <a:solidFill>
            <a:srgbClr val="1C1C1C"/>
          </a:solidFill>
        </p:spPr>
        <p:txBody>
          <a:bodyPr/>
          <a:lstStyle/>
          <a:p>
            <a:endParaRPr lang="en-US"/>
          </a:p>
        </p:txBody>
      </p:sp>
      <p:sp>
        <p:nvSpPr>
          <p:cNvPr id="41" name="Card4Top"/>
          <p:cNvSpPr/>
          <p:nvPr/>
        </p:nvSpPr>
        <p:spPr>
          <a:xfrm>
            <a:off x="6766560" y="820000"/>
            <a:ext cx="1920000" cy="45720"/>
          </a:xfrm>
          <a:prstGeom prst="rect">
            <a:avLst/>
          </a:prstGeom>
          <a:solidFill>
            <a:srgbClr val="1DB954"/>
          </a:solidFill>
        </p:spPr>
        <p:txBody>
          <a:bodyPr/>
          <a:lstStyle/>
          <a:p>
            <a:endParaRPr lang="en-US"/>
          </a:p>
        </p:txBody>
      </p:sp>
      <p:sp>
        <p:nvSpPr>
          <p:cNvPr id="42" name="Card4Text"/>
          <p:cNvSpPr/>
          <p:nvPr/>
        </p:nvSpPr>
        <p:spPr>
          <a:xfrm>
            <a:off x="6858000" y="900000"/>
            <a:ext cx="1737120" cy="1480000"/>
          </a:xfrm>
          <a:prstGeom prst="rect">
            <a:avLst/>
          </a:prstGeom>
          <a:noFill/>
          <a:ln/>
        </p:spPr>
        <p:txBody>
          <a:bodyPr wrap="square" lIns="0" tIns="91440" rIns="0" bIns="0" rtlCol="0" anchor="t"/>
          <a:lstStyle/>
          <a:p>
            <a:pPr marL="0" indent="0">
              <a:buNone/>
            </a:pPr>
            <a:r>
              <a:rPr lang="en-US" sz="1000" b="1" dirty="0">
                <a:solidFill>
                  <a:srgbClr val="1DB954"/>
                </a:solidFill>
                <a:latin typeface="Calibri" pitchFamily="34" charset="0"/>
              </a:rPr>
              <a:t>YEARS</a:t>
            </a:r>
          </a:p>
          <a:p>
            <a:pPr marL="0" indent="0">
              <a:buNone/>
            </a:pPr>
            <a:endParaRPr lang="en-US" sz="400" dirty="0"/>
          </a:p>
          <a:p>
            <a:pPr marL="0" indent="0">
              <a:buNone/>
            </a:pPr>
            <a:r>
              <a:rPr lang="en-US" sz="1600" b="1" dirty="0">
                <a:solidFill>
                  <a:srgbClr val="FFFFFF"/>
                </a:solidFill>
                <a:latin typeface="Calibri" pitchFamily="34" charset="0"/>
              </a:rPr>
              <a:t>1921 – 2020</a:t>
            </a:r>
          </a:p>
          <a:p>
            <a:pPr marL="0" indent="0">
              <a:buNone/>
            </a:pPr>
            <a:endParaRPr lang="en-US" sz="400" dirty="0"/>
          </a:p>
          <a:p>
            <a:pPr marL="0" indent="0">
              <a:buNone/>
            </a:pPr>
            <a:r>
              <a:rPr lang="en-US" sz="1100" dirty="0">
                <a:solidFill>
                  <a:schemeClr val="bg1">
                    <a:lumMod val="85000"/>
                  </a:schemeClr>
                </a:solidFill>
                <a:latin typeface="Calibri" pitchFamily="34" charset="0"/>
              </a:rPr>
              <a:t>99 years of music; dataset skews toward post-2000 releases</a:t>
            </a:r>
          </a:p>
        </p:txBody>
      </p:sp>
      <p:sp>
        <p:nvSpPr>
          <p:cNvPr id="50" name="FeaturesTitle"/>
          <p:cNvSpPr/>
          <p:nvPr/>
        </p:nvSpPr>
        <p:spPr>
          <a:xfrm>
            <a:off x="457200" y="2590000"/>
            <a:ext cx="8229600" cy="250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b="1" dirty="0">
                <a:solidFill>
                  <a:srgbClr val="FFFFFF"/>
                </a:solidFill>
                <a:latin typeface="Calibri" pitchFamily="34" charset="0"/>
              </a:rPr>
              <a:t>Audio Features</a:t>
            </a:r>
          </a:p>
        </p:txBody>
      </p:sp>
      <p:sp>
        <p:nvSpPr>
          <p:cNvPr id="51" name="FeatGrp1"/>
          <p:cNvSpPr/>
          <p:nvPr/>
        </p:nvSpPr>
        <p:spPr>
          <a:xfrm>
            <a:off x="457200" y="2870000"/>
            <a:ext cx="2560320" cy="1000000"/>
          </a:xfrm>
          <a:prstGeom prst="rect">
            <a:avLst/>
          </a:prstGeom>
          <a:solidFill>
            <a:srgbClr val="1A1A1A"/>
          </a:solidFill>
        </p:spPr>
        <p:txBody>
          <a:bodyPr/>
          <a:lstStyle/>
          <a:p>
            <a:endParaRPr lang="en-US"/>
          </a:p>
        </p:txBody>
      </p:sp>
      <p:sp>
        <p:nvSpPr>
          <p:cNvPr id="52" name="FeatGrp1Txt"/>
          <p:cNvSpPr/>
          <p:nvPr/>
        </p:nvSpPr>
        <p:spPr>
          <a:xfrm>
            <a:off x="548640" y="2920000"/>
            <a:ext cx="2377440" cy="900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000" b="1" dirty="0">
                <a:solidFill>
                  <a:srgbClr val="1DB954"/>
                </a:solidFill>
                <a:latin typeface="Calibri" pitchFamily="34" charset="0"/>
              </a:rPr>
              <a:t>SONIC ENERGY</a:t>
            </a:r>
          </a:p>
          <a:p>
            <a:pPr marL="0" indent="0">
              <a:buNone/>
            </a:pPr>
            <a:endParaRPr lang="en-US" sz="300" dirty="0"/>
          </a:p>
          <a:p>
            <a:pPr marL="0" indent="0">
              <a:buNone/>
            </a:pPr>
            <a:r>
              <a:rPr lang="en-US" sz="1100" dirty="0">
                <a:solidFill>
                  <a:schemeClr val="bg1">
                    <a:lumMod val="85000"/>
                  </a:schemeClr>
                </a:solidFill>
                <a:latin typeface="Calibri" pitchFamily="34" charset="0"/>
              </a:rPr>
              <a:t>Loudness · Energy · Tempo Danceability · Valence</a:t>
            </a:r>
          </a:p>
        </p:txBody>
      </p:sp>
      <p:sp>
        <p:nvSpPr>
          <p:cNvPr id="53" name="FeatGrp2"/>
          <p:cNvSpPr/>
          <p:nvPr/>
        </p:nvSpPr>
        <p:spPr>
          <a:xfrm>
            <a:off x="3108960" y="2870000"/>
            <a:ext cx="2560320" cy="1000000"/>
          </a:xfrm>
          <a:prstGeom prst="rect">
            <a:avLst/>
          </a:prstGeom>
          <a:solidFill>
            <a:srgbClr val="1A1A1A"/>
          </a:solidFill>
        </p:spPr>
        <p:txBody>
          <a:bodyPr/>
          <a:lstStyle/>
          <a:p>
            <a:endParaRPr lang="en-US"/>
          </a:p>
        </p:txBody>
      </p:sp>
      <p:sp>
        <p:nvSpPr>
          <p:cNvPr id="54" name="FeatGrp2Txt"/>
          <p:cNvSpPr/>
          <p:nvPr/>
        </p:nvSpPr>
        <p:spPr>
          <a:xfrm>
            <a:off x="3200400" y="2920000"/>
            <a:ext cx="2377440" cy="900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000" b="1" dirty="0">
                <a:solidFill>
                  <a:srgbClr val="1DB954"/>
                </a:solidFill>
                <a:latin typeface="Calibri" pitchFamily="34" charset="0"/>
              </a:rPr>
              <a:t>MUSICAL CHARACTER</a:t>
            </a:r>
          </a:p>
          <a:p>
            <a:pPr marL="0" indent="0">
              <a:buNone/>
            </a:pPr>
            <a:endParaRPr lang="en-US" sz="300" dirty="0"/>
          </a:p>
          <a:p>
            <a:pPr marL="0" indent="0">
              <a:buNone/>
            </a:pPr>
            <a:r>
              <a:rPr lang="en-US" sz="1100" dirty="0">
                <a:solidFill>
                  <a:schemeClr val="bg1">
                    <a:lumMod val="85000"/>
                  </a:schemeClr>
                </a:solidFill>
                <a:latin typeface="Calibri" pitchFamily="34" charset="0"/>
              </a:rPr>
              <a:t>Acousticness · Instrumentalness Key · Mode · Liveness · Speechiness</a:t>
            </a:r>
          </a:p>
        </p:txBody>
      </p:sp>
      <p:sp>
        <p:nvSpPr>
          <p:cNvPr id="55" name="FeatGrp3"/>
          <p:cNvSpPr/>
          <p:nvPr/>
        </p:nvSpPr>
        <p:spPr>
          <a:xfrm>
            <a:off x="5760720" y="2870000"/>
            <a:ext cx="2926080" cy="1000000"/>
          </a:xfrm>
          <a:prstGeom prst="rect">
            <a:avLst/>
          </a:prstGeom>
          <a:solidFill>
            <a:srgbClr val="1A1A1A"/>
          </a:solidFill>
        </p:spPr>
        <p:txBody>
          <a:bodyPr/>
          <a:lstStyle/>
          <a:p>
            <a:endParaRPr lang="en-US"/>
          </a:p>
        </p:txBody>
      </p:sp>
      <p:sp>
        <p:nvSpPr>
          <p:cNvPr id="56" name="FeatGrp3Txt"/>
          <p:cNvSpPr/>
          <p:nvPr/>
        </p:nvSpPr>
        <p:spPr>
          <a:xfrm>
            <a:off x="5852160" y="2920000"/>
            <a:ext cx="2743200" cy="900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000" b="1" dirty="0">
                <a:solidFill>
                  <a:srgbClr val="1DB954"/>
                </a:solidFill>
                <a:latin typeface="Calibri" pitchFamily="34" charset="0"/>
              </a:rPr>
              <a:t>METADATA + ENGINEERED</a:t>
            </a:r>
          </a:p>
          <a:p>
            <a:pPr marL="0" indent="0">
              <a:buNone/>
            </a:pPr>
            <a:endParaRPr lang="en-US" sz="300" dirty="0"/>
          </a:p>
          <a:p>
            <a:pPr marL="0" indent="0">
              <a:buNone/>
            </a:pPr>
            <a:r>
              <a:rPr lang="en-US" sz="1100" dirty="0">
                <a:solidFill>
                  <a:schemeClr val="bg1">
                    <a:lumMod val="85000"/>
                  </a:schemeClr>
                </a:solidFill>
                <a:latin typeface="Calibri" pitchFamily="34" charset="0"/>
              </a:rPr>
              <a:t>Duration · Explicit · Artist Avg Popularity (r=0.72, top engineered predictor)</a:t>
            </a:r>
          </a:p>
        </p:txBody>
      </p:sp>
      <p:sp>
        <p:nvSpPr>
          <p:cNvPr id="60" name="TargetNote"/>
          <p:cNvSpPr/>
          <p:nvPr/>
        </p:nvSpPr>
        <p:spPr>
          <a:xfrm>
            <a:off x="457200" y="3990000"/>
            <a:ext cx="8229600" cy="270000"/>
          </a:xfrm>
          <a:prstGeom prst="rect">
            <a:avLst/>
          </a:prstGeom>
          <a:solidFill>
            <a:srgbClr val="0D2B0D"/>
          </a:solidFill>
        </p:spPr>
        <p:txBody>
          <a:bodyPr/>
          <a:lstStyle/>
          <a:p>
            <a:endParaRPr lang="en-US"/>
          </a:p>
        </p:txBody>
      </p:sp>
      <p:sp>
        <p:nvSpPr>
          <p:cNvPr id="61" name="TargetNoteText"/>
          <p:cNvSpPr/>
          <p:nvPr/>
        </p:nvSpPr>
        <p:spPr>
          <a:xfrm>
            <a:off x="548640" y="4010000"/>
            <a:ext cx="8046720" cy="230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200" b="1" dirty="0">
                <a:solidFill>
                  <a:srgbClr val="1DB954"/>
                </a:solidFill>
                <a:latin typeface="Calibri" pitchFamily="34" charset="0"/>
              </a:rPr>
              <a:t xml:space="preserve">Target: </a:t>
            </a:r>
            <a:r>
              <a:rPr lang="en-US" sz="1200" dirty="0">
                <a:solidFill>
                  <a:srgbClr val="FFFFFF"/>
                </a:solidFill>
                <a:latin typeface="Calibri" pitchFamily="34" charset="0"/>
              </a:rPr>
              <a:t>Spotify popularity score (0–100)  based on stream count</a:t>
            </a:r>
          </a:p>
        </p:txBody>
      </p:sp>
      <p:sp>
        <p:nvSpPr>
          <p:cNvPr id="70" name="FooterBar"/>
          <p:cNvSpPr/>
          <p:nvPr/>
        </p:nvSpPr>
        <p:spPr>
          <a:xfrm>
            <a:off x="0" y="4983480"/>
            <a:ext cx="9144000" cy="160020"/>
          </a:xfrm>
          <a:prstGeom prst="rect">
            <a:avLst/>
          </a:prstGeom>
          <a:solidFill>
            <a:srgbClr val="282828"/>
          </a:solidFill>
        </p:spPr>
        <p:txBody>
          <a:bodyPr/>
          <a:lstStyle/>
          <a:p>
            <a:endParaRPr lang="en-US"/>
          </a:p>
        </p:txBody>
      </p:sp>
      <p:sp>
        <p:nvSpPr>
          <p:cNvPr id="71" name="FooterText"/>
          <p:cNvSpPr/>
          <p:nvPr/>
        </p:nvSpPr>
        <p:spPr>
          <a:xfrm>
            <a:off x="457200" y="5001768"/>
            <a:ext cx="8229600" cy="1371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900" dirty="0">
                <a:solidFill>
                  <a:srgbClr val="B3B3B3"/>
                </a:solidFill>
                <a:latin typeface="Calibri" pitchFamily="34" charset="0"/>
              </a:rPr>
              <a:t>Spotify Hit Predictor | Capstone Project</a:t>
            </a:r>
          </a:p>
        </p:txBody>
      </p:sp>
      <p:pic>
        <p:nvPicPr>
          <p:cNvPr id="999" name="SpotifyWatermark"/>
          <p:cNvPicPr>
            <a:picLocks noChangeAspect="1"/>
          </p:cNvPicPr>
          <p:nvPr/>
        </p:nvPicPr>
        <p:blipFill>
          <a:blip r:embed="rId3"/>
        </p:blipFill>
        <p:spPr>
          <a:xfrm>
            <a:off x="8350000" y="4650000"/>
            <a:ext cx="640080" cy="64008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12121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opBar"/>
          <p:cNvSpPr/>
          <p:nvPr/>
        </p:nvSpPr>
        <p:spPr>
          <a:xfrm>
            <a:off x="0" y="0"/>
            <a:ext cx="9144000" cy="73152"/>
          </a:xfrm>
          <a:prstGeom prst="rect">
            <a:avLst/>
          </a:prstGeom>
          <a:solidFill>
            <a:srgbClr val="1DB954"/>
          </a:solidFill>
        </p:spPr>
        <p:txBody>
          <a:bodyPr/>
          <a:lstStyle/>
          <a:p>
            <a:endParaRPr lang="en-US"/>
          </a:p>
        </p:txBody>
      </p:sp>
      <p:sp>
        <p:nvSpPr>
          <p:cNvPr id="3" name="Title"/>
          <p:cNvSpPr/>
          <p:nvPr/>
        </p:nvSpPr>
        <p:spPr>
          <a:xfrm>
            <a:off x="548640" y="140000"/>
            <a:ext cx="8046720" cy="550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600" b="1" dirty="0">
                <a:solidFill>
                  <a:srgbClr val="FFFFFF"/>
                </a:solidFill>
                <a:latin typeface="Calibri" pitchFamily="34" charset="0"/>
              </a:rPr>
              <a:t>EDA: Three Data Quality Issues Shaped the Analysis</a:t>
            </a:r>
          </a:p>
        </p:txBody>
      </p:sp>
      <p:sp>
        <p:nvSpPr>
          <p:cNvPr id="10" name="Issue1Bg"/>
          <p:cNvSpPr/>
          <p:nvPr/>
        </p:nvSpPr>
        <p:spPr>
          <a:xfrm>
            <a:off x="457200" y="800000"/>
            <a:ext cx="8229600" cy="1100000"/>
          </a:xfrm>
          <a:prstGeom prst="rect">
            <a:avLst/>
          </a:prstGeom>
          <a:solidFill>
            <a:srgbClr val="1A1A1A"/>
          </a:solidFill>
        </p:spPr>
        <p:txBody>
          <a:bodyPr/>
          <a:lstStyle/>
          <a:p>
            <a:endParaRPr lang="en-US"/>
          </a:p>
        </p:txBody>
      </p:sp>
      <p:sp>
        <p:nvSpPr>
          <p:cNvPr id="11" name="Num1"/>
          <p:cNvSpPr/>
          <p:nvPr/>
        </p:nvSpPr>
        <p:spPr>
          <a:xfrm>
            <a:off x="548640" y="840000"/>
            <a:ext cx="914400" cy="1000000"/>
          </a:xfrm>
          <a:prstGeom prst="rect">
            <a:avLst/>
          </a:prstGeom>
          <a:noFill/>
          <a:ln/>
        </p:spPr>
        <p:txBody>
          <a:bodyPr wrap="square" lIns="0" tIns="91440" rIns="0" bIns="0" rtlCol="0" anchor="ctr"/>
          <a:lstStyle/>
          <a:p>
            <a:pPr marL="0" indent="0">
              <a:buNone/>
            </a:pPr>
            <a:r>
              <a:rPr lang="en-US" sz="5400" b="1" dirty="0">
                <a:solidFill>
                  <a:srgbClr val="1DB954"/>
                </a:solidFill>
                <a:latin typeface="Calibri" pitchFamily="34" charset="0"/>
              </a:rPr>
              <a:t>01</a:t>
            </a:r>
          </a:p>
        </p:txBody>
      </p:sp>
      <p:sp>
        <p:nvSpPr>
          <p:cNvPr id="12" name="Issue1Text"/>
          <p:cNvSpPr/>
          <p:nvPr/>
        </p:nvSpPr>
        <p:spPr>
          <a:xfrm>
            <a:off x="1600200" y="840000"/>
            <a:ext cx="6995520" cy="1000000"/>
          </a:xfrm>
          <a:prstGeom prst="rect">
            <a:avLst/>
          </a:prstGeom>
          <a:noFill/>
          <a:ln/>
        </p:spPr>
        <p:txBody>
          <a:bodyPr wrap="square" lIns="0" tIns="91440" rIns="0" bIns="0" rtlCol="0" anchor="ctr"/>
          <a:lstStyle/>
          <a:p>
            <a:pPr marL="0" indent="0">
              <a:buNone/>
            </a:pPr>
            <a:r>
              <a:rPr lang="en-US" sz="1600" b="1" dirty="0">
                <a:solidFill>
                  <a:srgbClr val="FFFFFF"/>
                </a:solidFill>
                <a:latin typeface="Calibri" pitchFamily="34" charset="0"/>
              </a:rPr>
              <a:t xml:space="preserve">27,357 tracks had popularity = 0 </a:t>
            </a:r>
            <a:r>
              <a:rPr lang="en-US" sz="1300" dirty="0">
                <a:solidFill>
                  <a:srgbClr val="1DB954"/>
                </a:solidFill>
                <a:latin typeface="Calibri" pitchFamily="34" charset="0"/>
              </a:rPr>
              <a:t>(16.1% of raw data)</a:t>
            </a:r>
          </a:p>
          <a:p>
            <a:pPr marL="0" indent="0">
              <a:buNone/>
            </a:pPr>
            <a:endParaRPr lang="en-US" sz="500" dirty="0"/>
          </a:p>
          <a:p>
            <a:pPr marL="0" indent="0">
              <a:buNone/>
            </a:pPr>
            <a:r>
              <a:rPr lang="en-US" sz="1200" dirty="0">
                <a:solidFill>
                  <a:srgbClr val="AAAAAA"/>
                </a:solidFill>
                <a:latin typeface="Calibri" pitchFamily="34" charset="0"/>
              </a:rPr>
              <a:t>These are unlisted or unreleased catalogue entries, not genuine zero-stream tracks. All removed before modelling.</a:t>
            </a:r>
          </a:p>
        </p:txBody>
      </p:sp>
      <p:sp>
        <p:nvSpPr>
          <p:cNvPr id="20" name="Issue2Bg"/>
          <p:cNvSpPr/>
          <p:nvPr/>
        </p:nvSpPr>
        <p:spPr>
          <a:xfrm>
            <a:off x="457200" y="1980000"/>
            <a:ext cx="8229600" cy="1100000"/>
          </a:xfrm>
          <a:prstGeom prst="rect">
            <a:avLst/>
          </a:prstGeom>
          <a:solidFill>
            <a:srgbClr val="1C1C1C"/>
          </a:solidFill>
        </p:spPr>
        <p:txBody>
          <a:bodyPr/>
          <a:lstStyle/>
          <a:p>
            <a:endParaRPr lang="en-US"/>
          </a:p>
        </p:txBody>
      </p:sp>
      <p:sp>
        <p:nvSpPr>
          <p:cNvPr id="21" name="Num2"/>
          <p:cNvSpPr/>
          <p:nvPr/>
        </p:nvSpPr>
        <p:spPr>
          <a:xfrm>
            <a:off x="548640" y="2020000"/>
            <a:ext cx="914400" cy="1000000"/>
          </a:xfrm>
          <a:prstGeom prst="rect">
            <a:avLst/>
          </a:prstGeom>
          <a:noFill/>
          <a:ln/>
        </p:spPr>
        <p:txBody>
          <a:bodyPr wrap="square" lIns="0" tIns="91440" rIns="0" bIns="0" rtlCol="0" anchor="ctr"/>
          <a:lstStyle/>
          <a:p>
            <a:pPr marL="0" indent="0">
              <a:buNone/>
            </a:pPr>
            <a:r>
              <a:rPr lang="en-US" sz="5400" b="1" dirty="0">
                <a:solidFill>
                  <a:srgbClr val="1DB954"/>
                </a:solidFill>
                <a:latin typeface="Calibri" pitchFamily="34" charset="0"/>
              </a:rPr>
              <a:t>02</a:t>
            </a:r>
          </a:p>
        </p:txBody>
      </p:sp>
      <p:sp>
        <p:nvSpPr>
          <p:cNvPr id="22" name="Issue2Text"/>
          <p:cNvSpPr/>
          <p:nvPr/>
        </p:nvSpPr>
        <p:spPr>
          <a:xfrm>
            <a:off x="1600200" y="2020000"/>
            <a:ext cx="6995520" cy="1000000"/>
          </a:xfrm>
          <a:prstGeom prst="rect">
            <a:avLst/>
          </a:prstGeom>
          <a:noFill/>
          <a:ln/>
        </p:spPr>
        <p:txBody>
          <a:bodyPr wrap="square" lIns="0" tIns="91440" rIns="0" bIns="0" rtlCol="0" anchor="ctr"/>
          <a:lstStyle/>
          <a:p>
            <a:pPr marL="0" indent="0">
              <a:buNone/>
            </a:pPr>
            <a:r>
              <a:rPr lang="en-US" sz="1600" b="1" dirty="0">
                <a:solidFill>
                  <a:srgbClr val="FFFFFF"/>
                </a:solidFill>
                <a:latin typeface="Calibri" pitchFamily="34" charset="0"/>
              </a:rPr>
              <a:t>9,904 songs appeared as 21,473 separate entries</a:t>
            </a:r>
          </a:p>
          <a:p>
            <a:pPr marL="0" indent="0">
              <a:buNone/>
            </a:pPr>
            <a:endParaRPr lang="en-US" sz="500" dirty="0"/>
          </a:p>
          <a:p>
            <a:pPr marL="0" indent="0">
              <a:buNone/>
            </a:pPr>
            <a:r>
              <a:rPr lang="en-US" sz="1200" dirty="0">
                <a:solidFill>
                  <a:srgbClr val="AAAAAA"/>
                </a:solidFill>
                <a:latin typeface="Calibri" pitchFamily="34" charset="0"/>
              </a:rPr>
              <a:t>Same song, multiple Spotify IDs (original, remaster, anniversary edition). Popularity spread averaged 13.6 pts. All versions kept as each of them has a distinct popularity score.</a:t>
            </a:r>
          </a:p>
        </p:txBody>
      </p:sp>
      <p:sp>
        <p:nvSpPr>
          <p:cNvPr id="30" name="Issue3Bg"/>
          <p:cNvSpPr/>
          <p:nvPr/>
        </p:nvSpPr>
        <p:spPr>
          <a:xfrm>
            <a:off x="457200" y="3160000"/>
            <a:ext cx="8229600" cy="1100000"/>
          </a:xfrm>
          <a:prstGeom prst="rect">
            <a:avLst/>
          </a:prstGeom>
          <a:solidFill>
            <a:srgbClr val="1A1A1A"/>
          </a:solidFill>
        </p:spPr>
        <p:txBody>
          <a:bodyPr/>
          <a:lstStyle/>
          <a:p>
            <a:endParaRPr lang="en-US"/>
          </a:p>
        </p:txBody>
      </p:sp>
      <p:sp>
        <p:nvSpPr>
          <p:cNvPr id="31" name="Num3"/>
          <p:cNvSpPr/>
          <p:nvPr/>
        </p:nvSpPr>
        <p:spPr>
          <a:xfrm>
            <a:off x="548640" y="3200000"/>
            <a:ext cx="914400" cy="1000000"/>
          </a:xfrm>
          <a:prstGeom prst="rect">
            <a:avLst/>
          </a:prstGeom>
          <a:noFill/>
          <a:ln/>
        </p:spPr>
        <p:txBody>
          <a:bodyPr wrap="square" lIns="0" tIns="91440" rIns="0" bIns="0" rtlCol="0" anchor="ctr"/>
          <a:lstStyle/>
          <a:p>
            <a:pPr marL="0" indent="0">
              <a:buNone/>
            </a:pPr>
            <a:r>
              <a:rPr lang="en-US" sz="5400" b="1" dirty="0">
                <a:solidFill>
                  <a:srgbClr val="1DB954"/>
                </a:solidFill>
                <a:latin typeface="Calibri" pitchFamily="34" charset="0"/>
              </a:rPr>
              <a:t>03</a:t>
            </a:r>
          </a:p>
        </p:txBody>
      </p:sp>
      <p:sp>
        <p:nvSpPr>
          <p:cNvPr id="32" name="Issue3Text"/>
          <p:cNvSpPr/>
          <p:nvPr/>
        </p:nvSpPr>
        <p:spPr>
          <a:xfrm>
            <a:off x="1600200" y="3200000"/>
            <a:ext cx="6995520" cy="1000000"/>
          </a:xfrm>
          <a:prstGeom prst="rect">
            <a:avLst/>
          </a:prstGeom>
          <a:noFill/>
          <a:ln/>
        </p:spPr>
        <p:txBody>
          <a:bodyPr wrap="square" lIns="0" tIns="91440" rIns="0" bIns="0" rtlCol="0" anchor="ctr"/>
          <a:lstStyle/>
          <a:p>
            <a:pPr marL="0" indent="0">
              <a:buNone/>
            </a:pPr>
            <a:r>
              <a:rPr lang="en-US" sz="1600" b="1" dirty="0">
                <a:solidFill>
                  <a:srgbClr val="FFFFFF"/>
                </a:solidFill>
                <a:latin typeface="Calibri" pitchFamily="34" charset="0"/>
              </a:rPr>
              <a:t>Popularity is right-skewed and heavily modern-biased</a:t>
            </a:r>
          </a:p>
          <a:p>
            <a:pPr marL="0" indent="0">
              <a:buNone/>
            </a:pPr>
            <a:endParaRPr lang="en-US" sz="500" dirty="0"/>
          </a:p>
          <a:p>
            <a:pPr marL="0" indent="0">
              <a:buNone/>
            </a:pPr>
            <a:r>
              <a:rPr lang="en-US" sz="1200" dirty="0">
                <a:solidFill>
                  <a:srgbClr val="AAAAAA"/>
                </a:solidFill>
                <a:latin typeface="Calibri" pitchFamily="34" charset="0"/>
              </a:rPr>
              <a:t>Mean = 37.6, std = 18.1. Dataset skews toward post-2000 releases; older catalogue is sparse and scores lower, which partly explains the year correlation.</a:t>
            </a:r>
          </a:p>
        </p:txBody>
      </p:sp>
      <p:sp>
        <p:nvSpPr>
          <p:cNvPr id="90" name="FooterBar"/>
          <p:cNvSpPr/>
          <p:nvPr/>
        </p:nvSpPr>
        <p:spPr>
          <a:xfrm>
            <a:off x="0" y="4983480"/>
            <a:ext cx="9144000" cy="160020"/>
          </a:xfrm>
          <a:prstGeom prst="rect">
            <a:avLst/>
          </a:prstGeom>
          <a:solidFill>
            <a:srgbClr val="282828"/>
          </a:solidFill>
        </p:spPr>
        <p:txBody>
          <a:bodyPr/>
          <a:lstStyle/>
          <a:p>
            <a:endParaRPr lang="en-US"/>
          </a:p>
        </p:txBody>
      </p:sp>
      <p:sp>
        <p:nvSpPr>
          <p:cNvPr id="91" name="FooterText"/>
          <p:cNvSpPr/>
          <p:nvPr/>
        </p:nvSpPr>
        <p:spPr>
          <a:xfrm>
            <a:off x="457200" y="5001768"/>
            <a:ext cx="8229600" cy="1371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900" dirty="0">
                <a:solidFill>
                  <a:srgbClr val="B3B3B3"/>
                </a:solidFill>
                <a:latin typeface="Calibri" pitchFamily="34" charset="0"/>
              </a:rPr>
              <a:t>Spotify Hit Predictor | Capstone Project</a:t>
            </a:r>
          </a:p>
        </p:txBody>
      </p:sp>
      <p:pic>
        <p:nvPicPr>
          <p:cNvPr id="999" name="SpotifyWatermark"/>
          <p:cNvPicPr>
            <a:picLocks noChangeAspect="1"/>
          </p:cNvPicPr>
          <p:nvPr/>
        </p:nvPicPr>
        <p:blipFill>
          <a:blip r:embed="rId2"/>
        </p:blipFill>
        <p:spPr>
          <a:xfrm>
            <a:off x="8350000" y="4650000"/>
            <a:ext cx="640080" cy="64008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12121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73152"/>
          </a:xfrm>
          <a:prstGeom prst="rect">
            <a:avLst/>
          </a:prstGeom>
          <a:solidFill>
            <a:srgbClr val="1DB954"/>
          </a:solidFill>
          <a:ln w="12700">
            <a:solidFill>
              <a:srgbClr val="1DB954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" name="Text 1"/>
          <p:cNvSpPr/>
          <p:nvPr/>
        </p:nvSpPr>
        <p:spPr>
          <a:xfrm>
            <a:off x="548640" y="256032"/>
            <a:ext cx="8046720" cy="6217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6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EDA: Popularity is About Timing, Not Audio Features</a:t>
            </a:r>
            <a:endParaRPr lang="en-US" sz="2600" dirty="0"/>
          </a:p>
        </p:txBody>
      </p:sp>
      <p:sp>
        <p:nvSpPr>
          <p:cNvPr id="4" name="Shape 2"/>
          <p:cNvSpPr/>
          <p:nvPr/>
        </p:nvSpPr>
        <p:spPr>
          <a:xfrm>
            <a:off x="548640" y="960120"/>
            <a:ext cx="1005840" cy="54864"/>
          </a:xfrm>
          <a:prstGeom prst="rect">
            <a:avLst/>
          </a:prstGeom>
          <a:solidFill>
            <a:srgbClr val="1DB954"/>
          </a:solidFill>
          <a:ln w="12700">
            <a:solidFill>
              <a:srgbClr val="1DB954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graphicFrame>
        <p:nvGraphicFramePr>
          <p:cNvPr id="5" name="Chart 0"/>
          <p:cNvGraphicFramePr/>
          <p:nvPr/>
        </p:nvGraphicFramePr>
        <p:xfrm>
          <a:off x="365760" y="1097280"/>
          <a:ext cx="4937760" cy="30175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Shape 3"/>
          <p:cNvSpPr/>
          <p:nvPr/>
        </p:nvSpPr>
        <p:spPr>
          <a:xfrm>
            <a:off x="5577840" y="1097280"/>
            <a:ext cx="3246120" cy="2084832"/>
          </a:xfrm>
          <a:prstGeom prst="rect">
            <a:avLst/>
          </a:prstGeom>
          <a:solidFill>
            <a:srgbClr val="282828"/>
          </a:solidFill>
          <a:ln w="12700">
            <a:solidFill>
              <a:srgbClr val="282828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7" name="Shape 4"/>
          <p:cNvSpPr/>
          <p:nvPr/>
        </p:nvSpPr>
        <p:spPr>
          <a:xfrm>
            <a:off x="5577840" y="1097280"/>
            <a:ext cx="54864" cy="2084832"/>
          </a:xfrm>
          <a:prstGeom prst="rect">
            <a:avLst/>
          </a:prstGeom>
          <a:solidFill>
            <a:srgbClr val="1DB954"/>
          </a:solidFill>
          <a:ln w="12700">
            <a:solidFill>
              <a:srgbClr val="1DB954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8" name="Text 5"/>
          <p:cNvSpPr/>
          <p:nvPr/>
        </p:nvSpPr>
        <p:spPr>
          <a:xfrm>
            <a:off x="5687568" y="1170432"/>
            <a:ext cx="301752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Explicit Tracks Score 18.5 pts Higher</a:t>
            </a:r>
            <a:endParaRPr lang="en-US" sz="1100" dirty="0"/>
          </a:p>
        </p:txBody>
      </p:sp>
      <p:graphicFrame>
        <p:nvGraphicFramePr>
          <p:cNvPr id="9" name="Chart 1"/>
          <p:cNvGraphicFramePr/>
          <p:nvPr/>
        </p:nvGraphicFramePr>
        <p:xfrm>
          <a:off x="5577840" y="1426464"/>
          <a:ext cx="3246120" cy="17190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Shape 6"/>
          <p:cNvSpPr/>
          <p:nvPr/>
        </p:nvSpPr>
        <p:spPr>
          <a:xfrm>
            <a:off x="365760" y="4242816"/>
            <a:ext cx="8412480" cy="713232"/>
          </a:xfrm>
          <a:prstGeom prst="rect">
            <a:avLst/>
          </a:prstGeom>
          <a:solidFill>
            <a:srgbClr val="1DB954"/>
          </a:solidFill>
          <a:ln w="12700">
            <a:solidFill>
              <a:srgbClr val="1DB954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1" name="Text 7"/>
          <p:cNvSpPr/>
          <p:nvPr/>
        </p:nvSpPr>
        <p:spPr>
          <a:xfrm>
            <a:off x="502920" y="4279392"/>
            <a:ext cx="8138160" cy="6217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b="1" dirty="0">
                <a:solidFill>
                  <a:schemeClr val="bg1">
                    <a:lumMod val="95000"/>
                  </a:schemeClr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Key Takeaway: Year (r=0.82) is 2x stronger than the best audio feature (loudness, r=0.41). Audio features alone do not explain popularity. Timing and artist context matter more.</a:t>
            </a:r>
            <a:endParaRPr lang="en-US" sz="12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2" name="Text 8"/>
          <p:cNvSpPr/>
          <p:nvPr/>
        </p:nvSpPr>
        <p:spPr>
          <a:xfrm>
            <a:off x="365760" y="4956048"/>
            <a:ext cx="841248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800" dirty="0">
                <a:solidFill>
                  <a:srgbClr val="53535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Spotify Hit Predictor | Capstone Project</a:t>
            </a:r>
            <a:endParaRPr lang="en-US" sz="800" dirty="0"/>
          </a:p>
        </p:txBody>
      </p:sp>
      <p:pic>
        <p:nvPicPr>
          <p:cNvPr id="999" name="SpotifyWatermark"/>
          <p:cNvPicPr>
            <a:picLocks noChangeAspect="1"/>
          </p:cNvPicPr>
          <p:nvPr/>
        </p:nvPicPr>
        <p:blipFill>
          <a:blip r:embed="rId5"/>
        </p:blipFill>
        <p:spPr>
          <a:xfrm>
            <a:off x="8350000" y="4650000"/>
            <a:ext cx="640080" cy="64008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Feature Engineering">
    <p:bg>
      <p:bgPr>
        <a:solidFill>
          <a:srgbClr val="12121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opBar"/>
          <p:cNvSpPr/>
          <p:nvPr/>
        </p:nvSpPr>
        <p:spPr>
          <a:xfrm>
            <a:off x="0" y="0"/>
            <a:ext cx="9144000" cy="73152"/>
          </a:xfrm>
          <a:prstGeom prst="rect">
            <a:avLst/>
          </a:prstGeom>
          <a:solidFill>
            <a:srgbClr val="1DB954"/>
          </a:solidFill>
        </p:spPr>
        <p:txBody>
          <a:bodyPr/>
          <a:lstStyle/>
          <a:p>
            <a:endParaRPr lang="en-US"/>
          </a:p>
        </p:txBody>
      </p:sp>
      <p:sp>
        <p:nvSpPr>
          <p:cNvPr id="3" name="Title"/>
          <p:cNvSpPr/>
          <p:nvPr/>
        </p:nvSpPr>
        <p:spPr>
          <a:xfrm>
            <a:off x="548640" y="140000"/>
            <a:ext cx="8046720" cy="530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600" b="1" dirty="0">
                <a:solidFill>
                  <a:srgbClr val="FFFFFF"/>
                </a:solidFill>
                <a:latin typeface="Calibri" pitchFamily="34" charset="0"/>
              </a:rPr>
              <a:t>Feature Engineering: artist_avg_popularity  (r = 0.72)</a:t>
            </a:r>
          </a:p>
        </p:txBody>
      </p:sp>
      <p:sp>
        <p:nvSpPr>
          <p:cNvPr id="10" name="StepBg"/>
          <p:cNvSpPr/>
          <p:nvPr/>
        </p:nvSpPr>
        <p:spPr>
          <a:xfrm>
            <a:off x="457200" y="760000"/>
            <a:ext cx="8229600" cy="900000"/>
          </a:xfrm>
          <a:prstGeom prst="rect">
            <a:avLst/>
          </a:prstGeom>
          <a:solidFill>
            <a:srgbClr val="1A1A1A"/>
          </a:solidFill>
        </p:spPr>
        <p:txBody>
          <a:bodyPr/>
          <a:lstStyle/>
          <a:p>
            <a:endParaRPr lang="en-US"/>
          </a:p>
        </p:txBody>
      </p:sp>
      <p:sp>
        <p:nvSpPr>
          <p:cNvPr id="11" name="StepNum"/>
          <p:cNvSpPr/>
          <p:nvPr/>
        </p:nvSpPr>
        <p:spPr>
          <a:xfrm>
            <a:off x="548640" y="810000"/>
            <a:ext cx="700000" cy="800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4000" b="1" dirty="0">
                <a:solidFill>
                  <a:srgbClr val="1DB954"/>
                </a:solidFill>
                <a:latin typeface="Calibri" pitchFamily="34" charset="0"/>
              </a:rPr>
              <a:t>01</a:t>
            </a:r>
          </a:p>
        </p:txBody>
      </p:sp>
      <p:sp>
        <p:nvSpPr>
          <p:cNvPr id="12" name="StepTxt"/>
          <p:cNvSpPr/>
          <p:nvPr/>
        </p:nvSpPr>
        <p:spPr>
          <a:xfrm>
            <a:off x="1370000" y="820000"/>
            <a:ext cx="6995520" cy="800000"/>
          </a:xfrm>
          <a:prstGeom prst="rect">
            <a:avLst/>
          </a:prstGeom>
          <a:noFill/>
          <a:ln/>
        </p:spPr>
        <p:txBody>
          <a:bodyPr wrap="square" lIns="0" tIns="91440" rIns="0" bIns="0" rtlCol="0" anchor="ctr"/>
          <a:lstStyle/>
          <a:p>
            <a:pPr marL="0" indent="0">
              <a:buNone/>
            </a:pPr>
            <a:r>
              <a:rPr lang="en-US" sz="1400" b="1" dirty="0">
                <a:solidFill>
                  <a:srgbClr val="FFFFFF"/>
                </a:solidFill>
                <a:latin typeface="Calibri" pitchFamily="34" charset="0"/>
              </a:rPr>
              <a:t>Group by artist (training set only)</a:t>
            </a:r>
          </a:p>
          <a:p>
            <a:pPr marL="0" indent="0">
              <a:buNone/>
            </a:pPr>
            <a:endParaRPr lang="en-US" sz="400" dirty="0"/>
          </a:p>
          <a:p>
            <a:pPr marL="0" indent="0">
              <a:buNone/>
            </a:pPr>
            <a:r>
              <a:rPr lang="en-US" sz="1200" dirty="0">
                <a:solidFill>
                  <a:srgbClr val="AAAAAA"/>
                </a:solidFill>
                <a:latin typeface="Calibri" pitchFamily="34" charset="0"/>
              </a:rPr>
              <a:t>Pulled every track per artist from the training data and gathered their popularity scores.</a:t>
            </a:r>
          </a:p>
        </p:txBody>
      </p:sp>
      <p:sp>
        <p:nvSpPr>
          <p:cNvPr id="13" name="StepBg"/>
          <p:cNvSpPr/>
          <p:nvPr/>
        </p:nvSpPr>
        <p:spPr>
          <a:xfrm>
            <a:off x="457200" y="1780000"/>
            <a:ext cx="8229600" cy="900000"/>
          </a:xfrm>
          <a:prstGeom prst="rect">
            <a:avLst/>
          </a:prstGeom>
          <a:solidFill>
            <a:srgbClr val="1C1C1C"/>
          </a:solidFill>
        </p:spPr>
        <p:txBody>
          <a:bodyPr/>
          <a:lstStyle/>
          <a:p>
            <a:endParaRPr lang="en-US"/>
          </a:p>
        </p:txBody>
      </p:sp>
      <p:sp>
        <p:nvSpPr>
          <p:cNvPr id="14" name="StepNum"/>
          <p:cNvSpPr/>
          <p:nvPr/>
        </p:nvSpPr>
        <p:spPr>
          <a:xfrm>
            <a:off x="548640" y="1830000"/>
            <a:ext cx="700000" cy="800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4000" b="1" dirty="0">
                <a:solidFill>
                  <a:srgbClr val="1DB954"/>
                </a:solidFill>
                <a:latin typeface="Calibri" pitchFamily="34" charset="0"/>
              </a:rPr>
              <a:t>02</a:t>
            </a:r>
          </a:p>
        </p:txBody>
      </p:sp>
      <p:sp>
        <p:nvSpPr>
          <p:cNvPr id="15" name="StepTxt"/>
          <p:cNvSpPr/>
          <p:nvPr/>
        </p:nvSpPr>
        <p:spPr>
          <a:xfrm>
            <a:off x="1370000" y="1840000"/>
            <a:ext cx="6995520" cy="800000"/>
          </a:xfrm>
          <a:prstGeom prst="rect">
            <a:avLst/>
          </a:prstGeom>
          <a:noFill/>
          <a:ln/>
        </p:spPr>
        <p:txBody>
          <a:bodyPr wrap="square" lIns="0" tIns="91440" rIns="0" bIns="0" rtlCol="0" anchor="ctr"/>
          <a:lstStyle/>
          <a:p>
            <a:pPr marL="0" indent="0">
              <a:buNone/>
            </a:pPr>
            <a:r>
              <a:rPr lang="en-US" sz="1400" b="1" dirty="0">
                <a:solidFill>
                  <a:srgbClr val="FFFFFF"/>
                </a:solidFill>
                <a:latin typeface="Calibri" pitchFamily="34" charset="0"/>
              </a:rPr>
              <a:t>Average the top 3 tracks per artist</a:t>
            </a:r>
          </a:p>
          <a:p>
            <a:pPr marL="0" indent="0">
              <a:buNone/>
            </a:pPr>
            <a:endParaRPr lang="en-US" sz="400" dirty="0"/>
          </a:p>
          <a:p>
            <a:pPr marL="0" indent="0">
              <a:buNone/>
            </a:pPr>
            <a:r>
              <a:rPr lang="en-US" sz="1200" dirty="0">
                <a:solidFill>
                  <a:srgbClr val="AAAAAA"/>
                </a:solidFill>
                <a:latin typeface="Calibri" pitchFamily="34" charset="0"/>
              </a:rPr>
              <a:t>Took the mean popularity of each artist's three best tracks. Using the top 3 (not all tracks) stops a single massive hit from skewing the whole picture.</a:t>
            </a:r>
          </a:p>
        </p:txBody>
      </p:sp>
      <p:sp>
        <p:nvSpPr>
          <p:cNvPr id="16" name="StepBg"/>
          <p:cNvSpPr/>
          <p:nvPr/>
        </p:nvSpPr>
        <p:spPr>
          <a:xfrm>
            <a:off x="457200" y="2800000"/>
            <a:ext cx="8229600" cy="900000"/>
          </a:xfrm>
          <a:prstGeom prst="rect">
            <a:avLst/>
          </a:prstGeom>
          <a:solidFill>
            <a:srgbClr val="1A1A1A"/>
          </a:solidFill>
        </p:spPr>
        <p:txBody>
          <a:bodyPr/>
          <a:lstStyle/>
          <a:p>
            <a:endParaRPr lang="en-US"/>
          </a:p>
        </p:txBody>
      </p:sp>
      <p:sp>
        <p:nvSpPr>
          <p:cNvPr id="17" name="StepNum"/>
          <p:cNvSpPr/>
          <p:nvPr/>
        </p:nvSpPr>
        <p:spPr>
          <a:xfrm>
            <a:off x="548640" y="2850000"/>
            <a:ext cx="700000" cy="800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4000" b="1" dirty="0">
                <a:solidFill>
                  <a:srgbClr val="1DB954"/>
                </a:solidFill>
                <a:latin typeface="Calibri" pitchFamily="34" charset="0"/>
              </a:rPr>
              <a:t>03</a:t>
            </a:r>
          </a:p>
        </p:txBody>
      </p:sp>
      <p:sp>
        <p:nvSpPr>
          <p:cNvPr id="18" name="StepTxt"/>
          <p:cNvSpPr/>
          <p:nvPr/>
        </p:nvSpPr>
        <p:spPr>
          <a:xfrm>
            <a:off x="1370000" y="2860000"/>
            <a:ext cx="6995520" cy="800000"/>
          </a:xfrm>
          <a:prstGeom prst="rect">
            <a:avLst/>
          </a:prstGeom>
          <a:noFill/>
          <a:ln/>
        </p:spPr>
        <p:txBody>
          <a:bodyPr wrap="square" lIns="0" tIns="91440" rIns="0" bIns="0" rtlCol="0" anchor="ctr"/>
          <a:lstStyle/>
          <a:p>
            <a:pPr marL="0" indent="0">
              <a:buNone/>
            </a:pPr>
            <a:r>
              <a:rPr lang="en-US" sz="1400" b="1" dirty="0">
                <a:solidFill>
                  <a:srgbClr val="FFFFFF"/>
                </a:solidFill>
                <a:latin typeface="Calibri" pitchFamily="34" charset="0"/>
              </a:rPr>
              <a:t>Assign the value to every track by that artist</a:t>
            </a:r>
          </a:p>
          <a:p>
            <a:pPr marL="0" indent="0">
              <a:buNone/>
            </a:pPr>
            <a:endParaRPr lang="en-US" sz="400" dirty="0"/>
          </a:p>
          <a:p>
            <a:pPr marL="0" indent="0">
              <a:buNone/>
            </a:pPr>
            <a:r>
              <a:rPr lang="en-US" sz="1200" dirty="0">
                <a:solidFill>
                  <a:srgbClr val="AAAAAA"/>
                </a:solidFill>
                <a:latin typeface="Calibri" pitchFamily="34" charset="0"/>
              </a:rPr>
              <a:t>Every track from that artist inherits the same computed score as a new feature. Applied the same way across both train and test.</a:t>
            </a:r>
          </a:p>
        </p:txBody>
      </p:sp>
      <p:sp>
        <p:nvSpPr>
          <p:cNvPr id="19" name="StepBg"/>
          <p:cNvSpPr/>
          <p:nvPr/>
        </p:nvSpPr>
        <p:spPr>
          <a:xfrm>
            <a:off x="457200" y="3820000"/>
            <a:ext cx="8229600" cy="900000"/>
          </a:xfrm>
          <a:prstGeom prst="rect">
            <a:avLst/>
          </a:prstGeom>
          <a:solidFill>
            <a:srgbClr val="1C1C1C"/>
          </a:solidFill>
        </p:spPr>
        <p:txBody>
          <a:bodyPr/>
          <a:lstStyle/>
          <a:p>
            <a:endParaRPr lang="en-US"/>
          </a:p>
        </p:txBody>
      </p:sp>
      <p:sp>
        <p:nvSpPr>
          <p:cNvPr id="20" name="StepNum"/>
          <p:cNvSpPr/>
          <p:nvPr/>
        </p:nvSpPr>
        <p:spPr>
          <a:xfrm>
            <a:off x="548640" y="3870000"/>
            <a:ext cx="700000" cy="800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4000" b="1" dirty="0">
                <a:solidFill>
                  <a:srgbClr val="1DB954"/>
                </a:solidFill>
                <a:latin typeface="Calibri" pitchFamily="34" charset="0"/>
              </a:rPr>
              <a:t>04</a:t>
            </a:r>
          </a:p>
        </p:txBody>
      </p:sp>
      <p:sp>
        <p:nvSpPr>
          <p:cNvPr id="21" name="StepTxt"/>
          <p:cNvSpPr/>
          <p:nvPr/>
        </p:nvSpPr>
        <p:spPr>
          <a:xfrm>
            <a:off x="1370000" y="3880000"/>
            <a:ext cx="6995520" cy="800000"/>
          </a:xfrm>
          <a:prstGeom prst="rect">
            <a:avLst/>
          </a:prstGeom>
          <a:noFill/>
          <a:ln/>
        </p:spPr>
        <p:txBody>
          <a:bodyPr wrap="square" lIns="0" tIns="91440" rIns="0" bIns="0" rtlCol="0" anchor="ctr"/>
          <a:lstStyle/>
          <a:p>
            <a:pPr marL="0" indent="0">
              <a:buNone/>
            </a:pPr>
            <a:r>
              <a:rPr lang="en-US" sz="1400" b="1" dirty="0">
                <a:solidFill>
                  <a:srgbClr val="FFFFFF"/>
                </a:solidFill>
                <a:latin typeface="Calibri" pitchFamily="34" charset="0"/>
              </a:rPr>
              <a:t>Fallback = 44.09 for unseen artists</a:t>
            </a:r>
          </a:p>
          <a:p>
            <a:pPr marL="0" indent="0">
              <a:buNone/>
            </a:pPr>
            <a:endParaRPr lang="en-US" sz="400" dirty="0"/>
          </a:p>
          <a:p>
            <a:pPr marL="0" indent="0">
              <a:buNone/>
            </a:pPr>
            <a:r>
              <a:rPr lang="en-US" sz="1200" dirty="0">
                <a:solidFill>
                  <a:srgbClr val="AAAAAA"/>
                </a:solidFill>
                <a:latin typeface="Calibri" pitchFamily="34" charset="0"/>
              </a:rPr>
              <a:t>Artists with no training history get the overall training mean. This prevents any data leakage from the test set into the feature.</a:t>
            </a:r>
          </a:p>
        </p:txBody>
      </p:sp>
      <p:sp>
        <p:nvSpPr>
          <p:cNvPr id="90" name="FooterBar"/>
          <p:cNvSpPr/>
          <p:nvPr/>
        </p:nvSpPr>
        <p:spPr>
          <a:xfrm>
            <a:off x="0" y="4983480"/>
            <a:ext cx="9144000" cy="160020"/>
          </a:xfrm>
          <a:prstGeom prst="rect">
            <a:avLst/>
          </a:prstGeom>
          <a:solidFill>
            <a:srgbClr val="282828"/>
          </a:solidFill>
        </p:spPr>
        <p:txBody>
          <a:bodyPr/>
          <a:lstStyle/>
          <a:p>
            <a:endParaRPr lang="en-US"/>
          </a:p>
        </p:txBody>
      </p:sp>
      <p:sp>
        <p:nvSpPr>
          <p:cNvPr id="91" name="FooterText"/>
          <p:cNvSpPr/>
          <p:nvPr/>
        </p:nvSpPr>
        <p:spPr>
          <a:xfrm>
            <a:off x="457200" y="5001768"/>
            <a:ext cx="8229600" cy="1371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900" dirty="0">
                <a:solidFill>
                  <a:srgbClr val="B3B3B3"/>
                </a:solidFill>
                <a:latin typeface="Calibri" pitchFamily="34" charset="0"/>
              </a:rPr>
              <a:t>Spotify Hit Predictor | Capstone Project</a:t>
            </a:r>
          </a:p>
        </p:txBody>
      </p:sp>
      <p:pic>
        <p:nvPicPr>
          <p:cNvPr id="999" name="SpotifyWatermark"/>
          <p:cNvPicPr>
            <a:picLocks noChangeAspect="1"/>
          </p:cNvPicPr>
          <p:nvPr/>
        </p:nvPicPr>
        <p:blipFill>
          <a:blip r:embed="rId3"/>
        </p:blipFill>
        <p:spPr>
          <a:xfrm>
            <a:off x="8350000" y="4650000"/>
            <a:ext cx="640080" cy="64008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re-Processing Pipeline">
    <p:bg>
      <p:bgPr>
        <a:solidFill>
          <a:srgbClr val="12121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opBar"/>
          <p:cNvSpPr/>
          <p:nvPr/>
        </p:nvSpPr>
        <p:spPr>
          <a:xfrm>
            <a:off x="0" y="0"/>
            <a:ext cx="9144000" cy="73152"/>
          </a:xfrm>
          <a:prstGeom prst="rect">
            <a:avLst/>
          </a:prstGeom>
          <a:solidFill>
            <a:srgbClr val="1DB954"/>
          </a:solidFill>
        </p:spPr>
        <p:txBody>
          <a:bodyPr/>
          <a:lstStyle/>
          <a:p>
            <a:endParaRPr lang="en-US"/>
          </a:p>
        </p:txBody>
      </p:sp>
      <p:sp>
        <p:nvSpPr>
          <p:cNvPr id="3" name="Title"/>
          <p:cNvSpPr/>
          <p:nvPr/>
        </p:nvSpPr>
        <p:spPr>
          <a:xfrm>
            <a:off x="548640" y="140000"/>
            <a:ext cx="8046720" cy="530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600" b="1" dirty="0">
                <a:solidFill>
                  <a:srgbClr val="FFFFFF"/>
                </a:solidFill>
                <a:latin typeface="Calibri" pitchFamily="34" charset="0"/>
              </a:rPr>
              <a:t>Pre-Processing Pipeline</a:t>
            </a:r>
          </a:p>
        </p:txBody>
      </p:sp>
      <p:sp>
        <p:nvSpPr>
          <p:cNvPr id="10" name="PPBg"/>
          <p:cNvSpPr/>
          <p:nvPr/>
        </p:nvSpPr>
        <p:spPr>
          <a:xfrm>
            <a:off x="457200" y="760000"/>
            <a:ext cx="4114800" cy="1900000"/>
          </a:xfrm>
          <a:prstGeom prst="rect">
            <a:avLst/>
          </a:prstGeom>
          <a:solidFill>
            <a:srgbClr val="1C1C1C"/>
          </a:solidFill>
        </p:spPr>
        <p:txBody>
          <a:bodyPr/>
          <a:lstStyle/>
          <a:p>
            <a:endParaRPr lang="en-US"/>
          </a:p>
        </p:txBody>
      </p:sp>
      <p:sp>
        <p:nvSpPr>
          <p:cNvPr id="11" name="PPAccent"/>
          <p:cNvSpPr/>
          <p:nvPr/>
        </p:nvSpPr>
        <p:spPr>
          <a:xfrm>
            <a:off x="457200" y="760000"/>
            <a:ext cx="4114800" cy="45720"/>
          </a:xfrm>
          <a:prstGeom prst="rect">
            <a:avLst/>
          </a:prstGeom>
          <a:solidFill>
            <a:srgbClr val="1DB954"/>
          </a:solidFill>
        </p:spPr>
        <p:txBody>
          <a:bodyPr/>
          <a:lstStyle/>
          <a:p>
            <a:endParaRPr lang="en-US"/>
          </a:p>
        </p:txBody>
      </p:sp>
      <p:sp>
        <p:nvSpPr>
          <p:cNvPr id="12" name="PPText"/>
          <p:cNvSpPr/>
          <p:nvPr/>
        </p:nvSpPr>
        <p:spPr>
          <a:xfrm>
            <a:off x="548640" y="851440"/>
            <a:ext cx="3931920" cy="1760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b="1" dirty="0">
                <a:solidFill>
                  <a:srgbClr val="1DB954"/>
                </a:solidFill>
                <a:latin typeface="Calibri" pitchFamily="34" charset="0"/>
              </a:rPr>
              <a:t>STEP 1</a:t>
            </a:r>
          </a:p>
          <a:p>
            <a:pPr marL="0" indent="0">
              <a:buNone/>
            </a:pPr>
            <a:endParaRPr lang="en-US" sz="1500" b="1" dirty="0">
              <a:solidFill>
                <a:srgbClr val="FFFFFF"/>
              </a:solidFill>
              <a:latin typeface="Calibri" pitchFamily="34" charset="0"/>
            </a:endParaRPr>
          </a:p>
          <a:p>
            <a:pPr marL="0" indent="0">
              <a:buNone/>
            </a:pPr>
            <a:r>
              <a:rPr lang="en-US" sz="1500" b="1" dirty="0">
                <a:solidFill>
                  <a:srgbClr val="FFFFFF"/>
                </a:solidFill>
                <a:latin typeface="Calibri" pitchFamily="34" charset="0"/>
              </a:rPr>
              <a:t>Train / Test Split</a:t>
            </a:r>
          </a:p>
          <a:p>
            <a:pPr marL="0" indent="0">
              <a:buNone/>
            </a:pPr>
            <a:endParaRPr lang="en-US" sz="500" dirty="0"/>
          </a:p>
          <a:p>
            <a:pPr marL="0" indent="0">
              <a:buNone/>
            </a:pPr>
            <a:r>
              <a:rPr lang="en-US" sz="1200" dirty="0">
                <a:solidFill>
                  <a:srgbClr val="BBBBBB"/>
                </a:solidFill>
                <a:latin typeface="Calibri" pitchFamily="34" charset="0"/>
              </a:rPr>
              <a:t>114,041 training rows, 28,511 test rows. Split first before any feature engineering, all encoders and scalers are fit on training data only.</a:t>
            </a:r>
          </a:p>
        </p:txBody>
      </p:sp>
      <p:sp>
        <p:nvSpPr>
          <p:cNvPr id="13" name="PPBg"/>
          <p:cNvSpPr/>
          <p:nvPr/>
        </p:nvSpPr>
        <p:spPr>
          <a:xfrm>
            <a:off x="4662480" y="760000"/>
            <a:ext cx="4114800" cy="1900000"/>
          </a:xfrm>
          <a:prstGeom prst="rect">
            <a:avLst/>
          </a:prstGeom>
          <a:solidFill>
            <a:srgbClr val="1C1C1C"/>
          </a:solidFill>
        </p:spPr>
        <p:txBody>
          <a:bodyPr/>
          <a:lstStyle/>
          <a:p>
            <a:endParaRPr lang="en-US"/>
          </a:p>
        </p:txBody>
      </p:sp>
      <p:sp>
        <p:nvSpPr>
          <p:cNvPr id="14" name="PPAccent"/>
          <p:cNvSpPr/>
          <p:nvPr/>
        </p:nvSpPr>
        <p:spPr>
          <a:xfrm>
            <a:off x="4662480" y="760000"/>
            <a:ext cx="4114800" cy="45720"/>
          </a:xfrm>
          <a:prstGeom prst="rect">
            <a:avLst/>
          </a:prstGeom>
          <a:solidFill>
            <a:srgbClr val="1DB954"/>
          </a:solidFill>
        </p:spPr>
        <p:txBody>
          <a:bodyPr/>
          <a:lstStyle/>
          <a:p>
            <a:endParaRPr lang="en-US"/>
          </a:p>
        </p:txBody>
      </p:sp>
      <p:sp>
        <p:nvSpPr>
          <p:cNvPr id="15" name="PPText"/>
          <p:cNvSpPr/>
          <p:nvPr/>
        </p:nvSpPr>
        <p:spPr>
          <a:xfrm>
            <a:off x="4753920" y="851440"/>
            <a:ext cx="3931920" cy="1760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b="1" dirty="0">
                <a:solidFill>
                  <a:srgbClr val="1DB954"/>
                </a:solidFill>
                <a:latin typeface="Calibri" pitchFamily="34" charset="0"/>
              </a:rPr>
              <a:t>STEP 2</a:t>
            </a:r>
          </a:p>
          <a:p>
            <a:pPr marL="0" indent="0">
              <a:buNone/>
            </a:pPr>
            <a:endParaRPr lang="en-US" sz="1500" b="1" dirty="0">
              <a:solidFill>
                <a:srgbClr val="FFFFFF"/>
              </a:solidFill>
              <a:latin typeface="Calibri" pitchFamily="34" charset="0"/>
            </a:endParaRPr>
          </a:p>
          <a:p>
            <a:pPr marL="0" indent="0">
              <a:buNone/>
            </a:pPr>
            <a:r>
              <a:rPr lang="en-US" sz="1500" b="1" dirty="0">
                <a:solidFill>
                  <a:srgbClr val="FFFFFF"/>
                </a:solidFill>
                <a:latin typeface="Calibri" pitchFamily="34" charset="0"/>
              </a:rPr>
              <a:t>Feature Engineering</a:t>
            </a:r>
          </a:p>
          <a:p>
            <a:pPr marL="0" indent="0">
              <a:buNone/>
            </a:pPr>
            <a:endParaRPr lang="en-US" sz="500" dirty="0"/>
          </a:p>
          <a:p>
            <a:pPr marL="0" indent="0">
              <a:buNone/>
            </a:pPr>
            <a:r>
              <a:rPr lang="en-US" sz="1200" dirty="0">
                <a:solidFill>
                  <a:srgbClr val="BBBBBB"/>
                </a:solidFill>
                <a:latin typeface="Calibri" pitchFamily="34" charset="0"/>
              </a:rPr>
              <a:t>artist_avg_popularity computed on training data, then applied to the test set. Unseen artists fall back to the training mean (44.09).</a:t>
            </a:r>
          </a:p>
        </p:txBody>
      </p:sp>
      <p:sp>
        <p:nvSpPr>
          <p:cNvPr id="16" name="PPBg"/>
          <p:cNvSpPr/>
          <p:nvPr/>
        </p:nvSpPr>
        <p:spPr>
          <a:xfrm>
            <a:off x="457200" y="2860000"/>
            <a:ext cx="4114800" cy="1900000"/>
          </a:xfrm>
          <a:prstGeom prst="rect">
            <a:avLst/>
          </a:prstGeom>
          <a:solidFill>
            <a:srgbClr val="1C1C1C"/>
          </a:solidFill>
        </p:spPr>
        <p:txBody>
          <a:bodyPr/>
          <a:lstStyle/>
          <a:p>
            <a:endParaRPr lang="en-US"/>
          </a:p>
        </p:txBody>
      </p:sp>
      <p:sp>
        <p:nvSpPr>
          <p:cNvPr id="17" name="PPAccent"/>
          <p:cNvSpPr/>
          <p:nvPr/>
        </p:nvSpPr>
        <p:spPr>
          <a:xfrm>
            <a:off x="457200" y="2860000"/>
            <a:ext cx="4114800" cy="45720"/>
          </a:xfrm>
          <a:prstGeom prst="rect">
            <a:avLst/>
          </a:prstGeom>
          <a:solidFill>
            <a:srgbClr val="1DB954"/>
          </a:solidFill>
        </p:spPr>
        <p:txBody>
          <a:bodyPr/>
          <a:lstStyle/>
          <a:p>
            <a:endParaRPr lang="en-US"/>
          </a:p>
        </p:txBody>
      </p:sp>
      <p:sp>
        <p:nvSpPr>
          <p:cNvPr id="18" name="PPText"/>
          <p:cNvSpPr/>
          <p:nvPr/>
        </p:nvSpPr>
        <p:spPr>
          <a:xfrm>
            <a:off x="548640" y="2951440"/>
            <a:ext cx="3931920" cy="1760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b="1" dirty="0">
                <a:solidFill>
                  <a:srgbClr val="1DB954"/>
                </a:solidFill>
                <a:latin typeface="Calibri" pitchFamily="34" charset="0"/>
              </a:rPr>
              <a:t>STEP 3</a:t>
            </a:r>
          </a:p>
          <a:p>
            <a:pPr marL="0" indent="0">
              <a:buNone/>
            </a:pPr>
            <a:endParaRPr lang="en-US" sz="1500" b="1" dirty="0">
              <a:solidFill>
                <a:srgbClr val="FFFFFF"/>
              </a:solidFill>
              <a:latin typeface="Calibri" pitchFamily="34" charset="0"/>
            </a:endParaRPr>
          </a:p>
          <a:p>
            <a:pPr marL="0" indent="0">
              <a:buNone/>
            </a:pPr>
            <a:r>
              <a:rPr lang="en-US" sz="1500" b="1" dirty="0">
                <a:solidFill>
                  <a:srgbClr val="FFFFFF"/>
                </a:solidFill>
                <a:latin typeface="Calibri" pitchFamily="34" charset="0"/>
              </a:rPr>
              <a:t>Categorical Encoding</a:t>
            </a:r>
          </a:p>
          <a:p>
            <a:pPr marL="0" indent="0">
              <a:buNone/>
            </a:pPr>
            <a:endParaRPr lang="en-US" sz="500" dirty="0"/>
          </a:p>
          <a:p>
            <a:pPr marL="0" indent="0">
              <a:buNone/>
            </a:pPr>
            <a:r>
              <a:rPr lang="en-US" sz="1200" dirty="0">
                <a:solidFill>
                  <a:srgbClr val="BBBBBB"/>
                </a:solidFill>
                <a:latin typeface="Calibri" pitchFamily="34" charset="0"/>
              </a:rPr>
              <a:t>One-hot encoded musical key (12 keys to 11 binary columns, drop_first). Flagged explicit tracks as binary 0/1. Dropped id, name, release_date, decade.</a:t>
            </a:r>
          </a:p>
        </p:txBody>
      </p:sp>
      <p:sp>
        <p:nvSpPr>
          <p:cNvPr id="19" name="PPBg"/>
          <p:cNvSpPr/>
          <p:nvPr/>
        </p:nvSpPr>
        <p:spPr>
          <a:xfrm>
            <a:off x="4662480" y="2860000"/>
            <a:ext cx="4114800" cy="1900000"/>
          </a:xfrm>
          <a:prstGeom prst="rect">
            <a:avLst/>
          </a:prstGeom>
          <a:solidFill>
            <a:srgbClr val="1C1C1C"/>
          </a:solidFill>
        </p:spPr>
        <p:txBody>
          <a:bodyPr/>
          <a:lstStyle/>
          <a:p>
            <a:endParaRPr lang="en-US"/>
          </a:p>
        </p:txBody>
      </p:sp>
      <p:sp>
        <p:nvSpPr>
          <p:cNvPr id="20" name="PPAccent"/>
          <p:cNvSpPr/>
          <p:nvPr/>
        </p:nvSpPr>
        <p:spPr>
          <a:xfrm>
            <a:off x="4662480" y="2860000"/>
            <a:ext cx="4114800" cy="45720"/>
          </a:xfrm>
          <a:prstGeom prst="rect">
            <a:avLst/>
          </a:prstGeom>
          <a:solidFill>
            <a:srgbClr val="1DB954"/>
          </a:solidFill>
        </p:spPr>
        <p:txBody>
          <a:bodyPr/>
          <a:lstStyle/>
          <a:p>
            <a:endParaRPr lang="en-US"/>
          </a:p>
        </p:txBody>
      </p:sp>
      <p:sp>
        <p:nvSpPr>
          <p:cNvPr id="21" name="PPText"/>
          <p:cNvSpPr/>
          <p:nvPr/>
        </p:nvSpPr>
        <p:spPr>
          <a:xfrm>
            <a:off x="4753920" y="2951440"/>
            <a:ext cx="3931920" cy="1760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b="1" dirty="0">
                <a:solidFill>
                  <a:srgbClr val="1DB954"/>
                </a:solidFill>
                <a:latin typeface="Calibri" pitchFamily="34" charset="0"/>
              </a:rPr>
              <a:t>STEP 4</a:t>
            </a:r>
          </a:p>
          <a:p>
            <a:pPr marL="0" indent="0">
              <a:buNone/>
            </a:pPr>
            <a:endParaRPr lang="en-US" sz="1000" b="1" dirty="0">
              <a:solidFill>
                <a:srgbClr val="1DB954"/>
              </a:solidFill>
              <a:latin typeface="Calibri" pitchFamily="34" charset="0"/>
            </a:endParaRPr>
          </a:p>
          <a:p>
            <a:pPr marL="0" indent="0">
              <a:buNone/>
            </a:pPr>
            <a:endParaRPr lang="en-US" sz="1000" b="1" dirty="0">
              <a:solidFill>
                <a:srgbClr val="1DB954"/>
              </a:solidFill>
              <a:latin typeface="Calibri" pitchFamily="34" charset="0"/>
            </a:endParaRPr>
          </a:p>
          <a:p>
            <a:pPr marL="0" indent="0">
              <a:buNone/>
            </a:pPr>
            <a:r>
              <a:rPr lang="en-US" sz="1500" b="1" dirty="0">
                <a:solidFill>
                  <a:srgbClr val="FFFFFF"/>
                </a:solidFill>
                <a:latin typeface="Calibri" pitchFamily="34" charset="0"/>
              </a:rPr>
              <a:t>StandardScaler</a:t>
            </a:r>
          </a:p>
          <a:p>
            <a:pPr marL="0" indent="0">
              <a:buNone/>
            </a:pPr>
            <a:endParaRPr lang="en-US" sz="500" dirty="0"/>
          </a:p>
          <a:p>
            <a:pPr marL="0" indent="0">
              <a:buNone/>
            </a:pPr>
            <a:r>
              <a:rPr lang="en-US" sz="1200" dirty="0">
                <a:solidFill>
                  <a:srgbClr val="BBBBBB"/>
                </a:solidFill>
                <a:latin typeface="Calibri" pitchFamily="34" charset="0"/>
              </a:rPr>
              <a:t>Scaled all numeric features to mean=0, std=1. Fit on X_train, applied to both sets. Final feature matrix: 25 features.</a:t>
            </a:r>
          </a:p>
        </p:txBody>
      </p:sp>
      <p:sp>
        <p:nvSpPr>
          <p:cNvPr id="90" name="FooterBar"/>
          <p:cNvSpPr/>
          <p:nvPr/>
        </p:nvSpPr>
        <p:spPr>
          <a:xfrm>
            <a:off x="0" y="4983480"/>
            <a:ext cx="9144000" cy="160020"/>
          </a:xfrm>
          <a:prstGeom prst="rect">
            <a:avLst/>
          </a:prstGeom>
          <a:solidFill>
            <a:srgbClr val="282828"/>
          </a:solidFill>
        </p:spPr>
        <p:txBody>
          <a:bodyPr/>
          <a:lstStyle/>
          <a:p>
            <a:endParaRPr lang="en-US"/>
          </a:p>
        </p:txBody>
      </p:sp>
      <p:sp>
        <p:nvSpPr>
          <p:cNvPr id="91" name="FooterText"/>
          <p:cNvSpPr/>
          <p:nvPr/>
        </p:nvSpPr>
        <p:spPr>
          <a:xfrm>
            <a:off x="457200" y="5001768"/>
            <a:ext cx="8229600" cy="1371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900" dirty="0">
                <a:solidFill>
                  <a:srgbClr val="B3B3B3"/>
                </a:solidFill>
                <a:latin typeface="Calibri" pitchFamily="34" charset="0"/>
              </a:rPr>
              <a:t>Spotify Hit Predictor | Capstone Project</a:t>
            </a:r>
          </a:p>
        </p:txBody>
      </p:sp>
      <p:pic>
        <p:nvPicPr>
          <p:cNvPr id="999" name="SpotifyWatermark"/>
          <p:cNvPicPr>
            <a:picLocks noChangeAspect="1"/>
          </p:cNvPicPr>
          <p:nvPr/>
        </p:nvPicPr>
        <p:blipFill>
          <a:blip r:embed="rId3"/>
        </p:blipFill>
        <p:spPr>
          <a:xfrm>
            <a:off x="8350000" y="4650000"/>
            <a:ext cx="640080" cy="64008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Model Comparison">
    <p:bg>
      <p:bgPr>
        <a:solidFill>
          <a:srgbClr val="12121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opBar"/>
          <p:cNvSpPr/>
          <p:nvPr/>
        </p:nvSpPr>
        <p:spPr>
          <a:xfrm>
            <a:off x="0" y="0"/>
            <a:ext cx="9144000" cy="73152"/>
          </a:xfrm>
          <a:prstGeom prst="rect">
            <a:avLst/>
          </a:prstGeom>
          <a:solidFill>
            <a:srgbClr val="1DB954"/>
          </a:solidFill>
        </p:spPr>
        <p:txBody>
          <a:bodyPr/>
          <a:lstStyle/>
          <a:p>
            <a:endParaRPr lang="en-US"/>
          </a:p>
        </p:txBody>
      </p:sp>
      <p:sp>
        <p:nvSpPr>
          <p:cNvPr id="3" name="Title"/>
          <p:cNvSpPr/>
          <p:nvPr/>
        </p:nvSpPr>
        <p:spPr>
          <a:xfrm>
            <a:off x="548640" y="140000"/>
            <a:ext cx="8046720" cy="530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600" b="1" dirty="0">
                <a:solidFill>
                  <a:srgbClr val="FFFFFF"/>
                </a:solidFill>
                <a:latin typeface="Calibri" pitchFamily="34" charset="0"/>
              </a:rPr>
              <a:t>Model Comparison: XGBoost Generalises Best</a:t>
            </a:r>
          </a:p>
        </p:txBody>
      </p:sp>
      <p:sp>
        <p:nvSpPr>
          <p:cNvPr id="10" name="TblHdrBg"/>
          <p:cNvSpPr/>
          <p:nvPr/>
        </p:nvSpPr>
        <p:spPr>
          <a:xfrm>
            <a:off x="457200" y="760000"/>
            <a:ext cx="8229600" cy="380000"/>
          </a:xfrm>
          <a:prstGeom prst="rect">
            <a:avLst/>
          </a:prstGeom>
          <a:solidFill>
            <a:srgbClr val="1DB954"/>
          </a:solidFill>
        </p:spPr>
        <p:txBody>
          <a:bodyPr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11" name="TblHdrTxt"/>
          <p:cNvSpPr/>
          <p:nvPr/>
        </p:nvSpPr>
        <p:spPr>
          <a:xfrm>
            <a:off x="548640" y="760000"/>
            <a:ext cx="8046720" cy="380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00" b="1" dirty="0">
                <a:solidFill>
                  <a:schemeClr val="bg1"/>
                </a:solidFill>
              </a:rPr>
              <a:t>MODEL                                                              TRAIN RMSE               TEST RMSE                TEST R</a:t>
            </a:r>
            <a:r>
              <a:rPr lang="en-US" sz="1100" b="1" baseline="30000" dirty="0">
                <a:solidFill>
                  <a:schemeClr val="bg1"/>
                </a:solidFill>
              </a:rPr>
              <a:t>2</a:t>
            </a:r>
            <a:r>
              <a:rPr lang="en-US" sz="1100" b="1" dirty="0">
                <a:solidFill>
                  <a:schemeClr val="bg1"/>
                </a:solidFill>
              </a:rPr>
              <a:t xml:space="preserve">              OVERFIT GAP</a:t>
            </a:r>
          </a:p>
        </p:txBody>
      </p:sp>
      <p:sp>
        <p:nvSpPr>
          <p:cNvPr id="20" name="Row0Bg"/>
          <p:cNvSpPr/>
          <p:nvPr/>
        </p:nvSpPr>
        <p:spPr>
          <a:xfrm>
            <a:off x="457200" y="1140000"/>
            <a:ext cx="8229600" cy="520000"/>
          </a:xfrm>
          <a:prstGeom prst="rect">
            <a:avLst/>
          </a:prstGeom>
          <a:solidFill>
            <a:srgbClr val="1C1C1C"/>
          </a:solidFill>
        </p:spPr>
        <p:txBody>
          <a:bodyPr/>
          <a:lstStyle/>
          <a:p>
            <a:endParaRPr lang="en-US"/>
          </a:p>
        </p:txBody>
      </p:sp>
      <p:sp>
        <p:nvSpPr>
          <p:cNvPr id="21" name="Row0Txt"/>
          <p:cNvSpPr/>
          <p:nvPr/>
        </p:nvSpPr>
        <p:spPr>
          <a:xfrm>
            <a:off x="548640" y="1140000"/>
            <a:ext cx="8046720" cy="520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dirty="0">
                <a:solidFill>
                  <a:srgbClr val="AAAAAA"/>
                </a:solidFill>
              </a:rPr>
              <a:t>Dummy Baseline                                            18.08                         18.17                    0.00                       0.09 pts</a:t>
            </a:r>
          </a:p>
        </p:txBody>
      </p:sp>
      <p:sp>
        <p:nvSpPr>
          <p:cNvPr id="22" name="Row1Bg"/>
          <p:cNvSpPr/>
          <p:nvPr/>
        </p:nvSpPr>
        <p:spPr>
          <a:xfrm>
            <a:off x="457200" y="1680000"/>
            <a:ext cx="8229600" cy="520000"/>
          </a:xfrm>
          <a:prstGeom prst="rect">
            <a:avLst/>
          </a:prstGeom>
          <a:solidFill>
            <a:srgbClr val="1C1C1C"/>
          </a:solidFill>
        </p:spPr>
        <p:txBody>
          <a:bodyPr/>
          <a:lstStyle/>
          <a:p>
            <a:endParaRPr lang="en-US"/>
          </a:p>
        </p:txBody>
      </p:sp>
      <p:sp>
        <p:nvSpPr>
          <p:cNvPr id="23" name="Row1Txt"/>
          <p:cNvSpPr/>
          <p:nvPr/>
        </p:nvSpPr>
        <p:spPr>
          <a:xfrm>
            <a:off x="548640" y="1680000"/>
            <a:ext cx="8046720" cy="520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dirty="0">
                <a:solidFill>
                  <a:srgbClr val="CCCCCC"/>
                </a:solidFill>
              </a:rPr>
              <a:t>Linear Regression                                            9.49                          10.02                    0.70                      0.53 pts</a:t>
            </a:r>
          </a:p>
        </p:txBody>
      </p:sp>
      <p:sp>
        <p:nvSpPr>
          <p:cNvPr id="24" name="Row2Bg"/>
          <p:cNvSpPr/>
          <p:nvPr/>
        </p:nvSpPr>
        <p:spPr>
          <a:xfrm>
            <a:off x="457200" y="2220000"/>
            <a:ext cx="8229600" cy="520000"/>
          </a:xfrm>
          <a:prstGeom prst="rect">
            <a:avLst/>
          </a:prstGeom>
          <a:solidFill>
            <a:srgbClr val="221010"/>
          </a:solidFill>
        </p:spPr>
        <p:txBody>
          <a:bodyPr/>
          <a:lstStyle/>
          <a:p>
            <a:endParaRPr lang="en-US"/>
          </a:p>
        </p:txBody>
      </p:sp>
      <p:sp>
        <p:nvSpPr>
          <p:cNvPr id="25" name="Row2Txt"/>
          <p:cNvSpPr/>
          <p:nvPr/>
        </p:nvSpPr>
        <p:spPr>
          <a:xfrm>
            <a:off x="548640" y="2220000"/>
            <a:ext cx="8046720" cy="520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dirty="0">
                <a:solidFill>
                  <a:srgbClr val="EE8888"/>
                </a:solidFill>
              </a:rPr>
              <a:t>Random Forest                                               3.39                            9.77                      0.71                       6.38 pts</a:t>
            </a:r>
          </a:p>
        </p:txBody>
      </p:sp>
      <p:sp>
        <p:nvSpPr>
          <p:cNvPr id="26" name="Row3Bg"/>
          <p:cNvSpPr/>
          <p:nvPr/>
        </p:nvSpPr>
        <p:spPr>
          <a:xfrm>
            <a:off x="457200" y="2760000"/>
            <a:ext cx="8229600" cy="520000"/>
          </a:xfrm>
          <a:prstGeom prst="rect">
            <a:avLst/>
          </a:prstGeom>
          <a:solidFill>
            <a:srgbClr val="0D2B0D"/>
          </a:solidFill>
        </p:spPr>
        <p:txBody>
          <a:bodyPr/>
          <a:lstStyle/>
          <a:p>
            <a:endParaRPr lang="en-US"/>
          </a:p>
        </p:txBody>
      </p:sp>
      <p:sp>
        <p:nvSpPr>
          <p:cNvPr id="27" name="Row3Txt"/>
          <p:cNvSpPr/>
          <p:nvPr/>
        </p:nvSpPr>
        <p:spPr>
          <a:xfrm>
            <a:off x="548640" y="2760000"/>
            <a:ext cx="8046720" cy="520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b="1" dirty="0">
                <a:solidFill>
                  <a:srgbClr val="FFFFFF"/>
                </a:solidFill>
              </a:rPr>
              <a:t>XGBoost default  [best]                                8.03                            9.65                       0.72                     1.62 pts</a:t>
            </a:r>
          </a:p>
        </p:txBody>
      </p:sp>
      <p:sp>
        <p:nvSpPr>
          <p:cNvPr id="28" name="Row4Bg"/>
          <p:cNvSpPr/>
          <p:nvPr/>
        </p:nvSpPr>
        <p:spPr>
          <a:xfrm>
            <a:off x="457200" y="3300000"/>
            <a:ext cx="8229600" cy="520000"/>
          </a:xfrm>
          <a:prstGeom prst="rect">
            <a:avLst/>
          </a:prstGeom>
          <a:solidFill>
            <a:srgbClr val="1C1C1C"/>
          </a:solidFill>
        </p:spPr>
        <p:txBody>
          <a:bodyPr/>
          <a:lstStyle/>
          <a:p>
            <a:endParaRPr lang="en-US"/>
          </a:p>
        </p:txBody>
      </p:sp>
      <p:sp>
        <p:nvSpPr>
          <p:cNvPr id="29" name="Row4Txt"/>
          <p:cNvSpPr/>
          <p:nvPr/>
        </p:nvSpPr>
        <p:spPr>
          <a:xfrm>
            <a:off x="548640" y="3300000"/>
            <a:ext cx="8046720" cy="520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dirty="0">
                <a:solidFill>
                  <a:srgbClr val="AAAAAA"/>
                </a:solidFill>
              </a:rPr>
              <a:t>XGBoost tuned                                               8.00                            9.72                        0.71                    1.72 pts</a:t>
            </a:r>
          </a:p>
        </p:txBody>
      </p:sp>
      <p:sp>
        <p:nvSpPr>
          <p:cNvPr id="60" name="AnalysisBg"/>
          <p:cNvSpPr/>
          <p:nvPr/>
        </p:nvSpPr>
        <p:spPr>
          <a:xfrm>
            <a:off x="457200" y="3940000"/>
            <a:ext cx="8229600" cy="870000"/>
          </a:xfrm>
          <a:prstGeom prst="rect">
            <a:avLst/>
          </a:prstGeom>
          <a:solidFill>
            <a:srgbClr val="1A1A1A"/>
          </a:solidFill>
        </p:spPr>
        <p:txBody>
          <a:bodyPr/>
          <a:lstStyle/>
          <a:p>
            <a:endParaRPr lang="en-US"/>
          </a:p>
        </p:txBody>
      </p:sp>
      <p:sp>
        <p:nvSpPr>
          <p:cNvPr id="61" name="AnalysisTxt"/>
          <p:cNvSpPr/>
          <p:nvPr/>
        </p:nvSpPr>
        <p:spPr>
          <a:xfrm>
            <a:off x="548640" y="3970000"/>
            <a:ext cx="8046720" cy="820000"/>
          </a:xfrm>
          <a:prstGeom prst="rect">
            <a:avLst/>
          </a:prstGeom>
          <a:noFill/>
          <a:ln/>
        </p:spPr>
        <p:txBody>
          <a:bodyPr wrap="square" lIns="0" tIns="91440" rIns="0" bIns="0" rtlCol="0" anchor="t"/>
          <a:lstStyle/>
          <a:p>
            <a:pPr marL="0" indent="0">
              <a:buNone/>
            </a:pPr>
            <a:r>
              <a:rPr lang="en-US" sz="1100" b="1" dirty="0">
                <a:solidFill>
                  <a:srgbClr val="EE5555"/>
                </a:solidFill>
                <a:latin typeface="Calibri"/>
              </a:rPr>
              <a:t xml:space="preserve">Random Forest overfit: </a:t>
            </a:r>
            <a:r>
              <a:rPr lang="en-US" sz="1100" dirty="0">
                <a:solidFill>
                  <a:schemeClr val="bg1">
                    <a:lumMod val="85000"/>
                  </a:schemeClr>
                </a:solidFill>
                <a:latin typeface="Calibri"/>
              </a:rPr>
              <a:t>Train RMSE 3.39 vs Test RMSE 9.77 is a 6.38-pt gap, implying the trees memorized noise instead of pattern learning.</a:t>
            </a:r>
          </a:p>
          <a:p>
            <a:pPr marL="0" indent="0">
              <a:buNone/>
            </a:pPr>
            <a:endParaRPr lang="en-US" sz="400" dirty="0">
              <a:solidFill>
                <a:schemeClr val="bg1">
                  <a:lumMod val="85000"/>
                </a:schemeClr>
              </a:solidFill>
            </a:endParaRPr>
          </a:p>
          <a:p>
            <a:pPr marL="0" indent="0">
              <a:buNone/>
            </a:pPr>
            <a:r>
              <a:rPr lang="en-US" sz="1100" b="1" dirty="0">
                <a:solidFill>
                  <a:srgbClr val="1DB954"/>
                </a:solidFill>
                <a:latin typeface="Calibri"/>
              </a:rPr>
              <a:t xml:space="preserve">Why XGBoost wins: </a:t>
            </a:r>
            <a:r>
              <a:rPr lang="en-US" sz="1100" dirty="0">
                <a:solidFill>
                  <a:schemeClr val="bg1">
                    <a:lumMod val="85000"/>
                  </a:schemeClr>
                </a:solidFill>
                <a:latin typeface="Calibri"/>
              </a:rPr>
              <a:t>The train/test gap to just 1.62 pts, with the best R² (0.72). Tuning did not improve the outcome (see next slide for details).</a:t>
            </a:r>
          </a:p>
        </p:txBody>
      </p:sp>
      <p:sp>
        <p:nvSpPr>
          <p:cNvPr id="90" name="FooterBar"/>
          <p:cNvSpPr/>
          <p:nvPr/>
        </p:nvSpPr>
        <p:spPr>
          <a:xfrm>
            <a:off x="0" y="4983480"/>
            <a:ext cx="9144000" cy="160020"/>
          </a:xfrm>
          <a:prstGeom prst="rect">
            <a:avLst/>
          </a:prstGeom>
          <a:solidFill>
            <a:srgbClr val="282828"/>
          </a:solidFill>
        </p:spPr>
        <p:txBody>
          <a:bodyPr/>
          <a:lstStyle/>
          <a:p>
            <a:endParaRPr lang="en-US"/>
          </a:p>
        </p:txBody>
      </p:sp>
      <p:sp>
        <p:nvSpPr>
          <p:cNvPr id="91" name="FooterText"/>
          <p:cNvSpPr/>
          <p:nvPr/>
        </p:nvSpPr>
        <p:spPr>
          <a:xfrm>
            <a:off x="457200" y="5001768"/>
            <a:ext cx="8229600" cy="1371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900" dirty="0">
                <a:solidFill>
                  <a:srgbClr val="B3B3B3"/>
                </a:solidFill>
                <a:latin typeface="Calibri" pitchFamily="34" charset="0"/>
              </a:rPr>
              <a:t>Spotify Hit Predictor | Capstone Project</a:t>
            </a:r>
          </a:p>
        </p:txBody>
      </p:sp>
      <p:pic>
        <p:nvPicPr>
          <p:cNvPr id="999" name="SpotifyWatermark"/>
          <p:cNvPicPr>
            <a:picLocks noChangeAspect="1"/>
          </p:cNvPicPr>
          <p:nvPr/>
        </p:nvPicPr>
        <p:blipFill>
          <a:blip r:embed="rId3"/>
        </p:blipFill>
        <p:spPr>
          <a:xfrm>
            <a:off x="8350000" y="4650000"/>
            <a:ext cx="640080" cy="64008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Hyperparameter Tuning">
    <p:bg>
      <p:bgPr>
        <a:solidFill>
          <a:srgbClr val="12121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opBar"/>
          <p:cNvSpPr/>
          <p:nvPr/>
        </p:nvSpPr>
        <p:spPr>
          <a:xfrm>
            <a:off x="0" y="0"/>
            <a:ext cx="9144000" cy="73152"/>
          </a:xfrm>
          <a:prstGeom prst="rect">
            <a:avLst/>
          </a:prstGeom>
          <a:solidFill>
            <a:srgbClr val="1DB954"/>
          </a:solidFill>
        </p:spPr>
        <p:txBody>
          <a:bodyPr/>
          <a:lstStyle/>
          <a:p>
            <a:endParaRPr lang="en-US"/>
          </a:p>
        </p:txBody>
      </p:sp>
      <p:sp>
        <p:nvSpPr>
          <p:cNvPr id="3" name="Title"/>
          <p:cNvSpPr/>
          <p:nvPr/>
        </p:nvSpPr>
        <p:spPr>
          <a:xfrm>
            <a:off x="548640" y="140000"/>
            <a:ext cx="8046720" cy="530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600" b="1" dirty="0">
                <a:solidFill>
                  <a:srgbClr val="FFFFFF"/>
                </a:solidFill>
                <a:latin typeface="Calibri"/>
              </a:rPr>
              <a:t>Hyperparameter Tuning: Default Parameters Won</a:t>
            </a:r>
          </a:p>
        </p:txBody>
      </p:sp>
      <p:sp>
        <p:nvSpPr>
          <p:cNvPr id="10" name="Intro"/>
          <p:cNvSpPr/>
          <p:nvPr/>
        </p:nvSpPr>
        <p:spPr>
          <a:xfrm>
            <a:off x="548640" y="760000"/>
            <a:ext cx="8046720" cy="350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dirty="0" err="1">
                <a:solidFill>
                  <a:schemeClr val="bg1">
                    <a:lumMod val="85000"/>
                  </a:schemeClr>
                </a:solidFill>
                <a:latin typeface="Calibri"/>
              </a:rPr>
              <a:t>RandomizedSearchCV</a:t>
            </a:r>
            <a:r>
              <a:rPr lang="en-US" sz="1200" dirty="0">
                <a:solidFill>
                  <a:schemeClr val="bg1">
                    <a:lumMod val="85000"/>
                  </a:schemeClr>
                </a:solidFill>
                <a:latin typeface="Calibri"/>
              </a:rPr>
              <a:t xml:space="preserve"> is run to check whether custom hyperparameters could beat the defaults. Here is what ha</a:t>
            </a:r>
            <a:r>
              <a:rPr lang="en-US" sz="1200" dirty="0">
                <a:solidFill>
                  <a:srgbClr val="AAAAAA"/>
                </a:solidFill>
                <a:latin typeface="Calibri"/>
              </a:rPr>
              <a:t>ppened:</a:t>
            </a:r>
          </a:p>
        </p:txBody>
      </p:sp>
      <p:sp>
        <p:nvSpPr>
          <p:cNvPr id="11" name="S1Bg"/>
          <p:cNvSpPr/>
          <p:nvPr/>
        </p:nvSpPr>
        <p:spPr>
          <a:xfrm>
            <a:off x="457200" y="1200000"/>
            <a:ext cx="2560320" cy="1400000"/>
          </a:xfrm>
          <a:prstGeom prst="rect">
            <a:avLst/>
          </a:prstGeom>
          <a:solidFill>
            <a:srgbClr val="1C1C1C"/>
          </a:solidFill>
        </p:spPr>
        <p:txBody>
          <a:bodyPr/>
          <a:lstStyle/>
          <a:p>
            <a:endParaRPr lang="en-US"/>
          </a:p>
        </p:txBody>
      </p:sp>
      <p:sp>
        <p:nvSpPr>
          <p:cNvPr id="12" name="S1Top"/>
          <p:cNvSpPr/>
          <p:nvPr/>
        </p:nvSpPr>
        <p:spPr>
          <a:xfrm>
            <a:off x="457200" y="1200000"/>
            <a:ext cx="2560320" cy="45720"/>
          </a:xfrm>
          <a:prstGeom prst="rect">
            <a:avLst/>
          </a:prstGeom>
          <a:solidFill>
            <a:srgbClr val="1DB954"/>
          </a:solidFill>
        </p:spPr>
        <p:txBody>
          <a:bodyPr/>
          <a:lstStyle/>
          <a:p>
            <a:endParaRPr lang="en-US"/>
          </a:p>
        </p:txBody>
      </p:sp>
      <p:sp>
        <p:nvSpPr>
          <p:cNvPr id="13" name="S1Txt"/>
          <p:cNvSpPr/>
          <p:nvPr/>
        </p:nvSpPr>
        <p:spPr>
          <a:xfrm>
            <a:off x="548640" y="1280000"/>
            <a:ext cx="2377440" cy="1280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000" b="1" dirty="0">
                <a:solidFill>
                  <a:srgbClr val="1DB954"/>
                </a:solidFill>
                <a:latin typeface="Calibri"/>
              </a:rPr>
              <a:t>SEARCH SPACE</a:t>
            </a:r>
          </a:p>
          <a:p>
            <a:pPr marL="0" indent="0">
              <a:buNone/>
            </a:pPr>
            <a:endParaRPr lang="en-US" sz="400" dirty="0"/>
          </a:p>
          <a:p>
            <a:pPr marL="0" indent="0">
              <a:buNone/>
            </a:pPr>
            <a:r>
              <a:rPr lang="en-US" sz="1200" b="1" dirty="0">
                <a:solidFill>
                  <a:srgbClr val="FFFFFF"/>
                </a:solidFill>
                <a:latin typeface="Calibri"/>
              </a:rPr>
              <a:t>6 hyperparameters</a:t>
            </a:r>
          </a:p>
          <a:p>
            <a:pPr marL="0" indent="0">
              <a:buNone/>
            </a:pPr>
            <a:endParaRPr lang="en-US" sz="400" dirty="0"/>
          </a:p>
          <a:p>
            <a:pPr marL="0" indent="0">
              <a:buNone/>
            </a:pPr>
            <a:r>
              <a:rPr lang="en-US" sz="1100" dirty="0">
                <a:solidFill>
                  <a:schemeClr val="bg1">
                    <a:lumMod val="85000"/>
                  </a:schemeClr>
                </a:solidFill>
                <a:latin typeface="Calibri"/>
              </a:rPr>
              <a:t>n_estimators, max_depth, learning_rate, subsample, colsample_bytree, min_child_weight</a:t>
            </a:r>
          </a:p>
        </p:txBody>
      </p:sp>
      <p:sp>
        <p:nvSpPr>
          <p:cNvPr id="21" name="S2Bg"/>
          <p:cNvSpPr/>
          <p:nvPr/>
        </p:nvSpPr>
        <p:spPr>
          <a:xfrm>
            <a:off x="3108960" y="1200000"/>
            <a:ext cx="2560320" cy="1400000"/>
          </a:xfrm>
          <a:prstGeom prst="rect">
            <a:avLst/>
          </a:prstGeom>
          <a:solidFill>
            <a:srgbClr val="1A1A1A"/>
          </a:solidFill>
        </p:spPr>
        <p:txBody>
          <a:bodyPr/>
          <a:lstStyle/>
          <a:p>
            <a:endParaRPr lang="en-US"/>
          </a:p>
        </p:txBody>
      </p:sp>
      <p:sp>
        <p:nvSpPr>
          <p:cNvPr id="22" name="S2Top"/>
          <p:cNvSpPr/>
          <p:nvPr/>
        </p:nvSpPr>
        <p:spPr>
          <a:xfrm>
            <a:off x="3108960" y="1200000"/>
            <a:ext cx="2560320" cy="45720"/>
          </a:xfrm>
          <a:prstGeom prst="rect">
            <a:avLst/>
          </a:prstGeom>
          <a:solidFill>
            <a:srgbClr val="1DB954"/>
          </a:solidFill>
        </p:spPr>
        <p:txBody>
          <a:bodyPr/>
          <a:lstStyle/>
          <a:p>
            <a:endParaRPr lang="en-US"/>
          </a:p>
        </p:txBody>
      </p:sp>
      <p:sp>
        <p:nvSpPr>
          <p:cNvPr id="23" name="S2Txt"/>
          <p:cNvSpPr/>
          <p:nvPr/>
        </p:nvSpPr>
        <p:spPr>
          <a:xfrm>
            <a:off x="3200400" y="1280000"/>
            <a:ext cx="2377440" cy="1280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000" b="1" dirty="0">
                <a:solidFill>
                  <a:srgbClr val="1DB954"/>
                </a:solidFill>
                <a:latin typeface="Calibri"/>
              </a:rPr>
              <a:t>METHOD</a:t>
            </a:r>
          </a:p>
          <a:p>
            <a:pPr marL="0" indent="0">
              <a:buNone/>
            </a:pPr>
            <a:endParaRPr lang="en-US" sz="400" dirty="0"/>
          </a:p>
          <a:p>
            <a:pPr marL="0" indent="0">
              <a:buNone/>
            </a:pPr>
            <a:r>
              <a:rPr lang="en-US" sz="1200" b="1" dirty="0">
                <a:solidFill>
                  <a:srgbClr val="FFFFFF"/>
                </a:solidFill>
                <a:latin typeface="Calibri"/>
              </a:rPr>
              <a:t>50 iterations, 3-fold CV</a:t>
            </a:r>
          </a:p>
          <a:p>
            <a:pPr marL="0" indent="0">
              <a:buNone/>
            </a:pPr>
            <a:endParaRPr lang="en-US" sz="400" dirty="0"/>
          </a:p>
          <a:p>
            <a:pPr marL="0" indent="0">
              <a:buNone/>
            </a:pPr>
            <a:r>
              <a:rPr lang="en-US" sz="1100" dirty="0">
                <a:solidFill>
                  <a:schemeClr val="bg1">
                    <a:lumMod val="85000"/>
                  </a:schemeClr>
                </a:solidFill>
                <a:latin typeface="Calibri"/>
              </a:rPr>
              <a:t>150 model fits total. Best CV params: n_estimators=300, max_depth=7, lr=0.05, subsample=0.9</a:t>
            </a:r>
          </a:p>
        </p:txBody>
      </p:sp>
      <p:sp>
        <p:nvSpPr>
          <p:cNvPr id="31" name="S3Bg"/>
          <p:cNvSpPr/>
          <p:nvPr/>
        </p:nvSpPr>
        <p:spPr>
          <a:xfrm>
            <a:off x="5760720" y="1200000"/>
            <a:ext cx="2926080" cy="1400000"/>
          </a:xfrm>
          <a:prstGeom prst="rect">
            <a:avLst/>
          </a:prstGeom>
          <a:solidFill>
            <a:srgbClr val="1C1C1C"/>
          </a:solidFill>
        </p:spPr>
        <p:txBody>
          <a:bodyPr/>
          <a:lstStyle/>
          <a:p>
            <a:endParaRPr lang="en-US"/>
          </a:p>
        </p:txBody>
      </p:sp>
      <p:sp>
        <p:nvSpPr>
          <p:cNvPr id="32" name="S3Top"/>
          <p:cNvSpPr/>
          <p:nvPr/>
        </p:nvSpPr>
        <p:spPr>
          <a:xfrm>
            <a:off x="5760720" y="1200000"/>
            <a:ext cx="2926080" cy="45720"/>
          </a:xfrm>
          <a:prstGeom prst="rect">
            <a:avLst/>
          </a:prstGeom>
          <a:solidFill>
            <a:srgbClr val="1DB954"/>
          </a:solidFill>
        </p:spPr>
        <p:txBody>
          <a:bodyPr/>
          <a:lstStyle/>
          <a:p>
            <a:endParaRPr lang="en-US"/>
          </a:p>
        </p:txBody>
      </p:sp>
      <p:sp>
        <p:nvSpPr>
          <p:cNvPr id="33" name="S3Txt"/>
          <p:cNvSpPr/>
          <p:nvPr/>
        </p:nvSpPr>
        <p:spPr>
          <a:xfrm>
            <a:off x="5852160" y="1280000"/>
            <a:ext cx="2743200" cy="1280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000" b="1" dirty="0">
                <a:solidFill>
                  <a:srgbClr val="1DB954"/>
                </a:solidFill>
                <a:latin typeface="Calibri"/>
              </a:rPr>
              <a:t>RESULT</a:t>
            </a:r>
          </a:p>
          <a:p>
            <a:pPr marL="0" indent="0">
              <a:buNone/>
            </a:pPr>
            <a:endParaRPr lang="en-US" sz="400" dirty="0"/>
          </a:p>
          <a:p>
            <a:pPr marL="0" indent="0">
              <a:buNone/>
            </a:pPr>
            <a:r>
              <a:rPr lang="en-US" sz="1200" b="1" dirty="0">
                <a:solidFill>
                  <a:srgbClr val="FFFFFF"/>
                </a:solidFill>
                <a:latin typeface="Calibri"/>
              </a:rPr>
              <a:t>CV RMSE 8.74</a:t>
            </a:r>
          </a:p>
          <a:p>
            <a:pPr marL="0" indent="0">
              <a:buNone/>
            </a:pPr>
            <a:r>
              <a:rPr lang="en-US" sz="1200" b="1" dirty="0">
                <a:solidFill>
                  <a:srgbClr val="EE5555"/>
                </a:solidFill>
                <a:latin typeface="Calibri"/>
              </a:rPr>
              <a:t>Test RMSE 9.72</a:t>
            </a:r>
          </a:p>
          <a:p>
            <a:pPr marL="0" indent="0">
              <a:buNone/>
            </a:pPr>
            <a:endParaRPr lang="en-US" sz="400" dirty="0"/>
          </a:p>
          <a:p>
            <a:pPr marL="0" indent="0">
              <a:buNone/>
            </a:pPr>
            <a:r>
              <a:rPr lang="en-US" sz="1100" dirty="0">
                <a:solidFill>
                  <a:schemeClr val="bg1">
                    <a:lumMod val="85000"/>
                  </a:schemeClr>
                </a:solidFill>
                <a:latin typeface="Calibri"/>
              </a:rPr>
              <a:t>Overfit to CV folds. Tuned model worse than default on unseen data.</a:t>
            </a:r>
          </a:p>
        </p:txBody>
      </p:sp>
      <p:sp>
        <p:nvSpPr>
          <p:cNvPr id="40" name="ConcBg"/>
          <p:cNvSpPr/>
          <p:nvPr/>
        </p:nvSpPr>
        <p:spPr>
          <a:xfrm>
            <a:off x="457200" y="2780000"/>
            <a:ext cx="8229600" cy="420000"/>
          </a:xfrm>
          <a:prstGeom prst="rect">
            <a:avLst/>
          </a:prstGeom>
          <a:solidFill>
            <a:srgbClr val="0D2B0D"/>
          </a:solidFill>
        </p:spPr>
        <p:txBody>
          <a:bodyPr/>
          <a:lstStyle/>
          <a:p>
            <a:endParaRPr lang="en-US"/>
          </a:p>
        </p:txBody>
      </p:sp>
      <p:sp>
        <p:nvSpPr>
          <p:cNvPr id="41" name="ConcLeft"/>
          <p:cNvSpPr/>
          <p:nvPr/>
        </p:nvSpPr>
        <p:spPr>
          <a:xfrm>
            <a:off x="457200" y="2780000"/>
            <a:ext cx="45720" cy="420000"/>
          </a:xfrm>
          <a:prstGeom prst="rect">
            <a:avLst/>
          </a:prstGeom>
          <a:solidFill>
            <a:srgbClr val="1DB954"/>
          </a:solidFill>
        </p:spPr>
        <p:txBody>
          <a:bodyPr/>
          <a:lstStyle/>
          <a:p>
            <a:endParaRPr lang="en-US"/>
          </a:p>
        </p:txBody>
      </p:sp>
      <p:sp>
        <p:nvSpPr>
          <p:cNvPr id="42" name="ConcTxt"/>
          <p:cNvSpPr/>
          <p:nvPr/>
        </p:nvSpPr>
        <p:spPr>
          <a:xfrm>
            <a:off x="594360" y="2790000"/>
            <a:ext cx="8046720" cy="400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300" b="1" dirty="0">
                <a:solidFill>
                  <a:srgbClr val="1DB954"/>
                </a:solidFill>
                <a:latin typeface="Calibri"/>
              </a:rPr>
              <a:t xml:space="preserve">Conclusion: </a:t>
            </a:r>
            <a:r>
              <a:rPr lang="en-US" sz="1300" dirty="0">
                <a:solidFill>
                  <a:srgbClr val="FFFFFF"/>
                </a:solidFill>
                <a:latin typeface="Calibri"/>
              </a:rPr>
              <a:t>XGBoost default parameters (n_estimators=100, max_depth=6, lr=0.3) were already near-optimal for this dataset. Hence default parameters are selected as the final model.</a:t>
            </a:r>
          </a:p>
        </p:txBody>
      </p:sp>
      <p:sp>
        <p:nvSpPr>
          <p:cNvPr id="50" name="MiniHdr"/>
          <p:cNvSpPr/>
          <p:nvPr/>
        </p:nvSpPr>
        <p:spPr>
          <a:xfrm>
            <a:off x="457200" y="3320000"/>
            <a:ext cx="8229600" cy="300000"/>
          </a:xfrm>
          <a:prstGeom prst="rect">
            <a:avLst/>
          </a:prstGeom>
          <a:solidFill>
            <a:srgbClr val="333333"/>
          </a:solidFill>
        </p:spPr>
        <p:txBody>
          <a:bodyPr/>
          <a:lstStyle/>
          <a:p>
            <a:endParaRPr lang="en-US"/>
          </a:p>
        </p:txBody>
      </p:sp>
      <p:sp>
        <p:nvSpPr>
          <p:cNvPr id="51" name="MiniHdrTxt"/>
          <p:cNvSpPr/>
          <p:nvPr/>
        </p:nvSpPr>
        <p:spPr>
          <a:xfrm>
            <a:off x="548640" y="3330000"/>
            <a:ext cx="8046720" cy="280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b="1" dirty="0">
                <a:solidFill>
                  <a:srgbClr val="AAAAAA"/>
                </a:solidFill>
                <a:latin typeface="Consolas"/>
              </a:rPr>
              <a:t xml:space="preserve">                            CV RMSE         Test RMSE              Gap</a:t>
            </a:r>
          </a:p>
        </p:txBody>
      </p:sp>
      <p:sp>
        <p:nvSpPr>
          <p:cNvPr id="52" name="MiniRow1"/>
          <p:cNvSpPr/>
          <p:nvPr/>
        </p:nvSpPr>
        <p:spPr>
          <a:xfrm>
            <a:off x="457200" y="3620000"/>
            <a:ext cx="8229600" cy="300000"/>
          </a:xfrm>
          <a:prstGeom prst="rect">
            <a:avLst/>
          </a:prstGeom>
          <a:solidFill>
            <a:srgbClr val="0D2B0D"/>
          </a:solidFill>
        </p:spPr>
        <p:txBody>
          <a:bodyPr/>
          <a:lstStyle/>
          <a:p>
            <a:endParaRPr lang="en-US"/>
          </a:p>
        </p:txBody>
      </p:sp>
      <p:sp>
        <p:nvSpPr>
          <p:cNvPr id="53" name="MiniRow1Txt"/>
          <p:cNvSpPr/>
          <p:nvPr/>
        </p:nvSpPr>
        <p:spPr>
          <a:xfrm>
            <a:off x="548640" y="3630000"/>
            <a:ext cx="8046720" cy="280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b="1" dirty="0">
                <a:solidFill>
                  <a:srgbClr val="FFFFFF"/>
                </a:solidFill>
                <a:latin typeface="Consolas"/>
              </a:rPr>
              <a:t>XGBoost default [SELECTED]   n/a        9.65         —</a:t>
            </a:r>
          </a:p>
        </p:txBody>
      </p:sp>
      <p:sp>
        <p:nvSpPr>
          <p:cNvPr id="54" name="MiniRow2"/>
          <p:cNvSpPr/>
          <p:nvPr/>
        </p:nvSpPr>
        <p:spPr>
          <a:xfrm>
            <a:off x="457200" y="3920000"/>
            <a:ext cx="8229600" cy="300000"/>
          </a:xfrm>
          <a:prstGeom prst="rect">
            <a:avLst/>
          </a:prstGeom>
          <a:solidFill>
            <a:srgbClr val="1C1C1C"/>
          </a:solidFill>
        </p:spPr>
        <p:txBody>
          <a:bodyPr/>
          <a:lstStyle/>
          <a:p>
            <a:endParaRPr lang="en-US"/>
          </a:p>
        </p:txBody>
      </p:sp>
      <p:sp>
        <p:nvSpPr>
          <p:cNvPr id="55" name="MiniRow2Txt"/>
          <p:cNvSpPr/>
          <p:nvPr/>
        </p:nvSpPr>
        <p:spPr>
          <a:xfrm>
            <a:off x="548640" y="3930000"/>
            <a:ext cx="8046720" cy="280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dirty="0">
                <a:solidFill>
                  <a:srgbClr val="AAAAAA"/>
                </a:solidFill>
                <a:latin typeface="Consolas"/>
              </a:rPr>
              <a:t>XGBoost tuned                8.74       9.72         overfit to CV folds</a:t>
            </a:r>
          </a:p>
        </p:txBody>
      </p:sp>
      <p:sp>
        <p:nvSpPr>
          <p:cNvPr id="90" name="FooterBar"/>
          <p:cNvSpPr/>
          <p:nvPr/>
        </p:nvSpPr>
        <p:spPr>
          <a:xfrm>
            <a:off x="0" y="4983480"/>
            <a:ext cx="9144000" cy="160020"/>
          </a:xfrm>
          <a:prstGeom prst="rect">
            <a:avLst/>
          </a:prstGeom>
          <a:solidFill>
            <a:srgbClr val="282828"/>
          </a:solidFill>
        </p:spPr>
        <p:txBody>
          <a:bodyPr/>
          <a:lstStyle/>
          <a:p>
            <a:endParaRPr lang="en-US"/>
          </a:p>
        </p:txBody>
      </p:sp>
      <p:sp>
        <p:nvSpPr>
          <p:cNvPr id="91" name="FooterText"/>
          <p:cNvSpPr/>
          <p:nvPr/>
        </p:nvSpPr>
        <p:spPr>
          <a:xfrm>
            <a:off x="457200" y="5001768"/>
            <a:ext cx="8229600" cy="1371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900" dirty="0">
                <a:solidFill>
                  <a:srgbClr val="B3B3B3"/>
                </a:solidFill>
                <a:latin typeface="Calibri"/>
              </a:rPr>
              <a:t>Spotify Hit Predictor | Capstone Project</a:t>
            </a:r>
          </a:p>
        </p:txBody>
      </p:sp>
      <p:pic>
        <p:nvPicPr>
          <p:cNvPr id="999" name="SpotifyWatermark"/>
          <p:cNvPicPr>
            <a:picLocks noChangeAspect="1"/>
          </p:cNvPicPr>
          <p:nvPr/>
        </p:nvPicPr>
        <p:blipFill>
          <a:blip r:embed="rId3"/>
        </p:blipFill>
        <p:spPr>
          <a:xfrm>
            <a:off x="8350000" y="4650000"/>
            <a:ext cx="640080" cy="64008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333</TotalTime>
  <Words>2064</Words>
  <Application>Microsoft Macintosh PowerPoint</Application>
  <PresentationFormat>On-screen Show (16:9)</PresentationFormat>
  <Paragraphs>299</Paragraphs>
  <Slides>17</Slides>
  <Notes>16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Consolas</vt:lpstr>
      <vt:lpstr>Proxima Nova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Spotify Hit Predictor</dc:title>
  <dc:subject>PptxGenJS Presentation</dc:subject>
  <dc:creator>PptxGenJS</dc:creator>
  <cp:lastModifiedBy>Cagla Akin</cp:lastModifiedBy>
  <cp:revision>32</cp:revision>
  <dcterms:created xsi:type="dcterms:W3CDTF">2026-04-29T00:36:15Z</dcterms:created>
  <dcterms:modified xsi:type="dcterms:W3CDTF">2026-05-21T14:07:34Z</dcterms:modified>
</cp:coreProperties>
</file>